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28800425" cy="35999738"/>
  <p:notesSz cx="9869488" cy="6735763"/>
  <p:defaultTextStyle>
    <a:defPPr>
      <a:defRPr lang="fr-FR"/>
    </a:defPPr>
    <a:lvl1pPr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1pPr>
    <a:lvl2pPr marL="404813" indent="52388"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2pPr>
    <a:lvl3pPr marL="811213" indent="103188"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3pPr>
    <a:lvl4pPr marL="1216025" indent="155575"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4pPr>
    <a:lvl5pPr marL="1622425" indent="206375"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5pPr>
    <a:lvl6pPr marL="2286000" algn="l" defTabSz="914400" rtl="0" eaLnBrk="1" latinLnBrk="0" hangingPunct="1">
      <a:defRPr sz="1300" kern="1200">
        <a:solidFill>
          <a:schemeClr val="tx1"/>
        </a:solidFill>
        <a:latin typeface="Arial" panose="020B0604020202020204" pitchFamily="34" charset="0"/>
        <a:ea typeface="+mn-ea"/>
        <a:cs typeface="+mn-cs"/>
      </a:defRPr>
    </a:lvl6pPr>
    <a:lvl7pPr marL="2743200" algn="l" defTabSz="914400" rtl="0" eaLnBrk="1" latinLnBrk="0" hangingPunct="1">
      <a:defRPr sz="1300" kern="1200">
        <a:solidFill>
          <a:schemeClr val="tx1"/>
        </a:solidFill>
        <a:latin typeface="Arial" panose="020B0604020202020204" pitchFamily="34" charset="0"/>
        <a:ea typeface="+mn-ea"/>
        <a:cs typeface="+mn-cs"/>
      </a:defRPr>
    </a:lvl7pPr>
    <a:lvl8pPr marL="3200400" algn="l" defTabSz="914400" rtl="0" eaLnBrk="1" latinLnBrk="0" hangingPunct="1">
      <a:defRPr sz="1300" kern="1200">
        <a:solidFill>
          <a:schemeClr val="tx1"/>
        </a:solidFill>
        <a:latin typeface="Arial" panose="020B0604020202020204" pitchFamily="34" charset="0"/>
        <a:ea typeface="+mn-ea"/>
        <a:cs typeface="+mn-cs"/>
      </a:defRPr>
    </a:lvl8pPr>
    <a:lvl9pPr marL="3657600" algn="l" defTabSz="914400" rtl="0" eaLnBrk="1" latinLnBrk="0" hangingPunct="1">
      <a:defRPr sz="13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1339">
          <p15:clr>
            <a:srgbClr val="A4A3A4"/>
          </p15:clr>
        </p15:guide>
        <p15:guide id="2" pos="907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FF"/>
    <a:srgbClr val="FFFF66"/>
    <a:srgbClr val="FFFFCC"/>
    <a:srgbClr val="FFCCFF"/>
    <a:srgbClr val="33CCFF"/>
    <a:srgbClr val="A2E674"/>
    <a:srgbClr val="78DB35"/>
    <a:srgbClr val="F2F20E"/>
    <a:srgbClr val="9900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89043" autoAdjust="0"/>
  </p:normalViewPr>
  <p:slideViewPr>
    <p:cSldViewPr>
      <p:cViewPr>
        <p:scale>
          <a:sx n="27" d="100"/>
          <a:sy n="27" d="100"/>
        </p:scale>
        <p:origin x="514" y="-2803"/>
      </p:cViewPr>
      <p:guideLst>
        <p:guide orient="horz" pos="11339"/>
        <p:guide pos="90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3D383D67-BF87-479C-88C3-973E75D9B375}"/>
              </a:ext>
            </a:extLst>
          </p:cNvPr>
          <p:cNvSpPr>
            <a:spLocks noGrp="1" noChangeArrowheads="1"/>
          </p:cNvSpPr>
          <p:nvPr>
            <p:ph type="hdr" sz="quarter"/>
          </p:nvPr>
        </p:nvSpPr>
        <p:spPr bwMode="auto">
          <a:xfrm>
            <a:off x="0" y="0"/>
            <a:ext cx="4276725" cy="336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fr-FR"/>
          </a:p>
        </p:txBody>
      </p:sp>
      <p:sp>
        <p:nvSpPr>
          <p:cNvPr id="8195" name="Rectangle 3">
            <a:extLst>
              <a:ext uri="{FF2B5EF4-FFF2-40B4-BE49-F238E27FC236}">
                <a16:creationId xmlns:a16="http://schemas.microsoft.com/office/drawing/2014/main" id="{568B64BD-1EAE-43E5-8D6C-E932C35CE588}"/>
              </a:ext>
            </a:extLst>
          </p:cNvPr>
          <p:cNvSpPr>
            <a:spLocks noGrp="1" noChangeArrowheads="1"/>
          </p:cNvSpPr>
          <p:nvPr>
            <p:ph type="dt" sz="quarter" idx="1"/>
          </p:nvPr>
        </p:nvSpPr>
        <p:spPr bwMode="auto">
          <a:xfrm>
            <a:off x="5591175" y="0"/>
            <a:ext cx="4276725" cy="336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fr-FR"/>
          </a:p>
        </p:txBody>
      </p:sp>
      <p:sp>
        <p:nvSpPr>
          <p:cNvPr id="8196" name="Rectangle 4">
            <a:extLst>
              <a:ext uri="{FF2B5EF4-FFF2-40B4-BE49-F238E27FC236}">
                <a16:creationId xmlns:a16="http://schemas.microsoft.com/office/drawing/2014/main" id="{54E34178-7893-4BAD-9AFB-E835DED89600}"/>
              </a:ext>
            </a:extLst>
          </p:cNvPr>
          <p:cNvSpPr>
            <a:spLocks noGrp="1" noChangeArrowheads="1"/>
          </p:cNvSpPr>
          <p:nvPr>
            <p:ph type="ftr" sz="quarter" idx="2"/>
          </p:nvPr>
        </p:nvSpPr>
        <p:spPr bwMode="auto">
          <a:xfrm>
            <a:off x="0" y="6397625"/>
            <a:ext cx="4276725" cy="336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fr-FR"/>
          </a:p>
        </p:txBody>
      </p:sp>
      <p:sp>
        <p:nvSpPr>
          <p:cNvPr id="8197" name="Rectangle 5">
            <a:extLst>
              <a:ext uri="{FF2B5EF4-FFF2-40B4-BE49-F238E27FC236}">
                <a16:creationId xmlns:a16="http://schemas.microsoft.com/office/drawing/2014/main" id="{5A93DA20-DA5A-4553-9E6A-62A5159C3B38}"/>
              </a:ext>
            </a:extLst>
          </p:cNvPr>
          <p:cNvSpPr>
            <a:spLocks noGrp="1" noChangeArrowheads="1"/>
          </p:cNvSpPr>
          <p:nvPr>
            <p:ph type="sldNum" sz="quarter" idx="3"/>
          </p:nvPr>
        </p:nvSpPr>
        <p:spPr bwMode="auto">
          <a:xfrm>
            <a:off x="5591175" y="6397625"/>
            <a:ext cx="4276725" cy="336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1778BA4-CAAB-4C43-9046-870121200BA2}"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8CBA50C7-EFEF-4AA9-90FB-330C4F6EE8BE}"/>
              </a:ext>
            </a:extLst>
          </p:cNvPr>
          <p:cNvSpPr>
            <a:spLocks noGrp="1" noChangeArrowheads="1"/>
          </p:cNvSpPr>
          <p:nvPr>
            <p:ph type="hdr" sz="quarter"/>
          </p:nvPr>
        </p:nvSpPr>
        <p:spPr bwMode="auto">
          <a:xfrm>
            <a:off x="0" y="0"/>
            <a:ext cx="4276725" cy="336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fr-FR"/>
          </a:p>
        </p:txBody>
      </p:sp>
      <p:sp>
        <p:nvSpPr>
          <p:cNvPr id="15363" name="Rectangle 3">
            <a:extLst>
              <a:ext uri="{FF2B5EF4-FFF2-40B4-BE49-F238E27FC236}">
                <a16:creationId xmlns:a16="http://schemas.microsoft.com/office/drawing/2014/main" id="{36BFBED4-C13E-499A-BFA2-6A12E33E2448}"/>
              </a:ext>
            </a:extLst>
          </p:cNvPr>
          <p:cNvSpPr>
            <a:spLocks noGrp="1" noChangeArrowheads="1"/>
          </p:cNvSpPr>
          <p:nvPr>
            <p:ph type="dt" idx="1"/>
          </p:nvPr>
        </p:nvSpPr>
        <p:spPr bwMode="auto">
          <a:xfrm>
            <a:off x="5591175" y="0"/>
            <a:ext cx="4276725" cy="336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fr-FR"/>
          </a:p>
        </p:txBody>
      </p:sp>
      <p:sp>
        <p:nvSpPr>
          <p:cNvPr id="2052" name="Rectangle 4">
            <a:extLst>
              <a:ext uri="{FF2B5EF4-FFF2-40B4-BE49-F238E27FC236}">
                <a16:creationId xmlns:a16="http://schemas.microsoft.com/office/drawing/2014/main" id="{733C7316-F498-4AC1-A7B0-A1C93315446A}"/>
              </a:ext>
            </a:extLst>
          </p:cNvPr>
          <p:cNvSpPr>
            <a:spLocks noGrp="1" noRot="1" noChangeAspect="1" noChangeArrowheads="1" noTextEdit="1"/>
          </p:cNvSpPr>
          <p:nvPr>
            <p:ph type="sldImg" idx="2"/>
          </p:nvPr>
        </p:nvSpPr>
        <p:spPr bwMode="auto">
          <a:xfrm>
            <a:off x="3925888" y="504825"/>
            <a:ext cx="2017712" cy="25257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20299B78-4211-48E8-A168-437A00EDCAB4}"/>
              </a:ext>
            </a:extLst>
          </p:cNvPr>
          <p:cNvSpPr>
            <a:spLocks noGrp="1" noChangeArrowheads="1"/>
          </p:cNvSpPr>
          <p:nvPr>
            <p:ph type="body" sz="quarter" idx="3"/>
          </p:nvPr>
        </p:nvSpPr>
        <p:spPr bwMode="auto">
          <a:xfrm>
            <a:off x="987425" y="3198813"/>
            <a:ext cx="7894638" cy="303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5366" name="Rectangle 6">
            <a:extLst>
              <a:ext uri="{FF2B5EF4-FFF2-40B4-BE49-F238E27FC236}">
                <a16:creationId xmlns:a16="http://schemas.microsoft.com/office/drawing/2014/main" id="{EDF7B83F-582E-4BFA-929E-6C70F222395F}"/>
              </a:ext>
            </a:extLst>
          </p:cNvPr>
          <p:cNvSpPr>
            <a:spLocks noGrp="1" noChangeArrowheads="1"/>
          </p:cNvSpPr>
          <p:nvPr>
            <p:ph type="ftr" sz="quarter" idx="4"/>
          </p:nvPr>
        </p:nvSpPr>
        <p:spPr bwMode="auto">
          <a:xfrm>
            <a:off x="0" y="6397625"/>
            <a:ext cx="4276725" cy="336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fr-FR"/>
          </a:p>
        </p:txBody>
      </p:sp>
      <p:sp>
        <p:nvSpPr>
          <p:cNvPr id="15367" name="Rectangle 7">
            <a:extLst>
              <a:ext uri="{FF2B5EF4-FFF2-40B4-BE49-F238E27FC236}">
                <a16:creationId xmlns:a16="http://schemas.microsoft.com/office/drawing/2014/main" id="{75204970-D570-4066-A207-EBF1B6058963}"/>
              </a:ext>
            </a:extLst>
          </p:cNvPr>
          <p:cNvSpPr>
            <a:spLocks noGrp="1" noChangeArrowheads="1"/>
          </p:cNvSpPr>
          <p:nvPr>
            <p:ph type="sldNum" sz="quarter" idx="5"/>
          </p:nvPr>
        </p:nvSpPr>
        <p:spPr bwMode="auto">
          <a:xfrm>
            <a:off x="5591175" y="6397625"/>
            <a:ext cx="4276725" cy="336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2C26169-17C4-45FF-A857-3385B7575A18}"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404813" algn="l" rtl="0" eaLnBrk="0" fontAlgn="base" hangingPunct="0">
      <a:spcBef>
        <a:spcPct val="30000"/>
      </a:spcBef>
      <a:spcAft>
        <a:spcPct val="0"/>
      </a:spcAft>
      <a:defRPr sz="1000" kern="1200">
        <a:solidFill>
          <a:schemeClr val="tx1"/>
        </a:solidFill>
        <a:latin typeface="Arial" charset="0"/>
        <a:ea typeface="+mn-ea"/>
        <a:cs typeface="+mn-cs"/>
      </a:defRPr>
    </a:lvl2pPr>
    <a:lvl3pPr marL="811213" algn="l" rtl="0" eaLnBrk="0" fontAlgn="base" hangingPunct="0">
      <a:spcBef>
        <a:spcPct val="30000"/>
      </a:spcBef>
      <a:spcAft>
        <a:spcPct val="0"/>
      </a:spcAft>
      <a:defRPr sz="1000" kern="1200">
        <a:solidFill>
          <a:schemeClr val="tx1"/>
        </a:solidFill>
        <a:latin typeface="Arial" charset="0"/>
        <a:ea typeface="+mn-ea"/>
        <a:cs typeface="+mn-cs"/>
      </a:defRPr>
    </a:lvl3pPr>
    <a:lvl4pPr marL="1216025" algn="l" rtl="0" eaLnBrk="0" fontAlgn="base" hangingPunct="0">
      <a:spcBef>
        <a:spcPct val="30000"/>
      </a:spcBef>
      <a:spcAft>
        <a:spcPct val="0"/>
      </a:spcAft>
      <a:defRPr sz="1000" kern="1200">
        <a:solidFill>
          <a:schemeClr val="tx1"/>
        </a:solidFill>
        <a:latin typeface="Arial" charset="0"/>
        <a:ea typeface="+mn-ea"/>
        <a:cs typeface="+mn-cs"/>
      </a:defRPr>
    </a:lvl4pPr>
    <a:lvl5pPr marL="1622425" algn="l" rtl="0" eaLnBrk="0" fontAlgn="base" hangingPunct="0">
      <a:spcBef>
        <a:spcPct val="30000"/>
      </a:spcBef>
      <a:spcAft>
        <a:spcPct val="0"/>
      </a:spcAft>
      <a:defRPr sz="1000" kern="1200">
        <a:solidFill>
          <a:schemeClr val="tx1"/>
        </a:solidFill>
        <a:latin typeface="Arial" charset="0"/>
        <a:ea typeface="+mn-ea"/>
        <a:cs typeface="+mn-cs"/>
      </a:defRPr>
    </a:lvl5pPr>
    <a:lvl6pPr marL="2028596" algn="l" defTabSz="811439" rtl="0" eaLnBrk="1" latinLnBrk="0" hangingPunct="1">
      <a:defRPr sz="1065" kern="1200">
        <a:solidFill>
          <a:schemeClr val="tx1"/>
        </a:solidFill>
        <a:latin typeface="+mn-lt"/>
        <a:ea typeface="+mn-ea"/>
        <a:cs typeface="+mn-cs"/>
      </a:defRPr>
    </a:lvl6pPr>
    <a:lvl7pPr marL="2434316" algn="l" defTabSz="811439" rtl="0" eaLnBrk="1" latinLnBrk="0" hangingPunct="1">
      <a:defRPr sz="1065" kern="1200">
        <a:solidFill>
          <a:schemeClr val="tx1"/>
        </a:solidFill>
        <a:latin typeface="+mn-lt"/>
        <a:ea typeface="+mn-ea"/>
        <a:cs typeface="+mn-cs"/>
      </a:defRPr>
    </a:lvl7pPr>
    <a:lvl8pPr marL="2840035" algn="l" defTabSz="811439" rtl="0" eaLnBrk="1" latinLnBrk="0" hangingPunct="1">
      <a:defRPr sz="1065" kern="1200">
        <a:solidFill>
          <a:schemeClr val="tx1"/>
        </a:solidFill>
        <a:latin typeface="+mn-lt"/>
        <a:ea typeface="+mn-ea"/>
        <a:cs typeface="+mn-cs"/>
      </a:defRPr>
    </a:lvl8pPr>
    <a:lvl9pPr marL="3245754" algn="l" defTabSz="811439" rtl="0" eaLnBrk="1" latinLnBrk="0" hangingPunct="1">
      <a:defRPr sz="106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EC1AD5EB-36C2-4F08-B835-EBEC356560C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000">
                <a:solidFill>
                  <a:schemeClr val="tx1"/>
                </a:solidFill>
                <a:latin typeface="Arial" panose="020B0604020202020204" pitchFamily="34" charset="0"/>
              </a:defRPr>
            </a:lvl1pPr>
            <a:lvl2pPr marL="742950" indent="-285750">
              <a:spcBef>
                <a:spcPct val="30000"/>
              </a:spcBef>
              <a:defRPr sz="1000">
                <a:solidFill>
                  <a:schemeClr val="tx1"/>
                </a:solidFill>
                <a:latin typeface="Arial" panose="020B0604020202020204" pitchFamily="34" charset="0"/>
              </a:defRPr>
            </a:lvl2pPr>
            <a:lvl3pPr marL="1143000" indent="-228600">
              <a:spcBef>
                <a:spcPct val="30000"/>
              </a:spcBef>
              <a:defRPr sz="1000">
                <a:solidFill>
                  <a:schemeClr val="tx1"/>
                </a:solidFill>
                <a:latin typeface="Arial" panose="020B0604020202020204" pitchFamily="34" charset="0"/>
              </a:defRPr>
            </a:lvl3pPr>
            <a:lvl4pPr marL="1600200" indent="-228600">
              <a:spcBef>
                <a:spcPct val="30000"/>
              </a:spcBef>
              <a:defRPr sz="1000">
                <a:solidFill>
                  <a:schemeClr val="tx1"/>
                </a:solidFill>
                <a:latin typeface="Arial" panose="020B0604020202020204" pitchFamily="34" charset="0"/>
              </a:defRPr>
            </a:lvl4pPr>
            <a:lvl5pPr marL="2057400" indent="-228600">
              <a:spcBef>
                <a:spcPct val="30000"/>
              </a:spcBef>
              <a:defRPr sz="1000">
                <a:solidFill>
                  <a:schemeClr val="tx1"/>
                </a:solidFill>
                <a:latin typeface="Arial" panose="020B0604020202020204" pitchFamily="34" charset="0"/>
              </a:defRPr>
            </a:lvl5pPr>
            <a:lvl6pPr marL="2514600" indent="-228600" eaLnBrk="0" fontAlgn="base" hangingPunct="0">
              <a:spcBef>
                <a:spcPct val="30000"/>
              </a:spcBef>
              <a:spcAft>
                <a:spcPct val="0"/>
              </a:spcAft>
              <a:defRPr sz="1000">
                <a:solidFill>
                  <a:schemeClr val="tx1"/>
                </a:solidFill>
                <a:latin typeface="Arial" panose="020B0604020202020204" pitchFamily="34" charset="0"/>
              </a:defRPr>
            </a:lvl6pPr>
            <a:lvl7pPr marL="2971800" indent="-228600" eaLnBrk="0" fontAlgn="base" hangingPunct="0">
              <a:spcBef>
                <a:spcPct val="30000"/>
              </a:spcBef>
              <a:spcAft>
                <a:spcPct val="0"/>
              </a:spcAft>
              <a:defRPr sz="1000">
                <a:solidFill>
                  <a:schemeClr val="tx1"/>
                </a:solidFill>
                <a:latin typeface="Arial" panose="020B0604020202020204" pitchFamily="34" charset="0"/>
              </a:defRPr>
            </a:lvl7pPr>
            <a:lvl8pPr marL="3429000" indent="-228600" eaLnBrk="0" fontAlgn="base" hangingPunct="0">
              <a:spcBef>
                <a:spcPct val="30000"/>
              </a:spcBef>
              <a:spcAft>
                <a:spcPct val="0"/>
              </a:spcAft>
              <a:defRPr sz="1000">
                <a:solidFill>
                  <a:schemeClr val="tx1"/>
                </a:solidFill>
                <a:latin typeface="Arial" panose="020B0604020202020204" pitchFamily="34" charset="0"/>
              </a:defRPr>
            </a:lvl8pPr>
            <a:lvl9pPr marL="3886200" indent="-228600" eaLnBrk="0" fontAlgn="base" hangingPunct="0">
              <a:spcBef>
                <a:spcPct val="30000"/>
              </a:spcBef>
              <a:spcAft>
                <a:spcPct val="0"/>
              </a:spcAft>
              <a:defRPr sz="1000">
                <a:solidFill>
                  <a:schemeClr val="tx1"/>
                </a:solidFill>
                <a:latin typeface="Arial" panose="020B0604020202020204" pitchFamily="34" charset="0"/>
              </a:defRPr>
            </a:lvl9pPr>
          </a:lstStyle>
          <a:p>
            <a:pPr>
              <a:spcBef>
                <a:spcPct val="0"/>
              </a:spcBef>
            </a:pPr>
            <a:fld id="{67CA07CF-7192-4A43-9F09-EB43588EEC99}" type="slidenum">
              <a:rPr lang="fr-FR" altLang="fr-FR" sz="1200" smtClean="0"/>
              <a:pPr>
                <a:spcBef>
                  <a:spcPct val="0"/>
                </a:spcBef>
              </a:pPr>
              <a:t>1</a:t>
            </a:fld>
            <a:endParaRPr lang="fr-FR" altLang="fr-FR" sz="1200"/>
          </a:p>
        </p:txBody>
      </p:sp>
      <p:sp>
        <p:nvSpPr>
          <p:cNvPr id="5123" name="Rectangle 1026">
            <a:extLst>
              <a:ext uri="{FF2B5EF4-FFF2-40B4-BE49-F238E27FC236}">
                <a16:creationId xmlns:a16="http://schemas.microsoft.com/office/drawing/2014/main" id="{05375016-667D-462B-87D9-AA201AA5F456}"/>
              </a:ext>
            </a:extLst>
          </p:cNvPr>
          <p:cNvSpPr>
            <a:spLocks noGrp="1" noRot="1" noChangeAspect="1" noChangeArrowheads="1" noTextEdit="1"/>
          </p:cNvSpPr>
          <p:nvPr>
            <p:ph type="sldImg"/>
          </p:nvPr>
        </p:nvSpPr>
        <p:spPr>
          <a:ln/>
        </p:spPr>
      </p:sp>
      <p:sp>
        <p:nvSpPr>
          <p:cNvPr id="5124" name="Rectangle 1027">
            <a:extLst>
              <a:ext uri="{FF2B5EF4-FFF2-40B4-BE49-F238E27FC236}">
                <a16:creationId xmlns:a16="http://schemas.microsoft.com/office/drawing/2014/main" id="{F01DE5CF-7981-4A92-8095-C389F772BCD9}"/>
              </a:ext>
            </a:extLst>
          </p:cNvPr>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fr-FR" altLang="fr-FR" sz="1065"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2160298" y="11183141"/>
            <a:ext cx="24479831" cy="7716422"/>
          </a:xfrm>
        </p:spPr>
        <p:txBody>
          <a:bodyPr/>
          <a:lstStyle/>
          <a:p>
            <a:r>
              <a:rPr lang="fr-FR"/>
              <a:t>Cliquez pour modifier le style du titre</a:t>
            </a:r>
          </a:p>
        </p:txBody>
      </p:sp>
      <p:sp>
        <p:nvSpPr>
          <p:cNvPr id="3" name="Sous-titre 2"/>
          <p:cNvSpPr>
            <a:spLocks noGrp="1"/>
          </p:cNvSpPr>
          <p:nvPr>
            <p:ph type="subTitle" idx="1"/>
          </p:nvPr>
        </p:nvSpPr>
        <p:spPr>
          <a:xfrm>
            <a:off x="4320594" y="20400163"/>
            <a:ext cx="20159239" cy="9199681"/>
          </a:xfrm>
        </p:spPr>
        <p:txBody>
          <a:bodyPr/>
          <a:lstStyle>
            <a:lvl1pPr marL="0" indent="0" algn="ctr">
              <a:buNone/>
              <a:defRPr/>
            </a:lvl1pPr>
            <a:lvl2pPr marL="384780" indent="0" algn="ctr">
              <a:buNone/>
              <a:defRPr/>
            </a:lvl2pPr>
            <a:lvl3pPr marL="769559" indent="0" algn="ctr">
              <a:buNone/>
              <a:defRPr/>
            </a:lvl3pPr>
            <a:lvl4pPr marL="1154339" indent="0" algn="ctr">
              <a:buNone/>
              <a:defRPr/>
            </a:lvl4pPr>
            <a:lvl5pPr marL="1539118" indent="0" algn="ctr">
              <a:buNone/>
              <a:defRPr/>
            </a:lvl5pPr>
            <a:lvl6pPr marL="1923898" indent="0" algn="ctr">
              <a:buNone/>
              <a:defRPr/>
            </a:lvl6pPr>
            <a:lvl7pPr marL="2308677" indent="0" algn="ctr">
              <a:buNone/>
              <a:defRPr/>
            </a:lvl7pPr>
            <a:lvl8pPr marL="2693457" indent="0" algn="ctr">
              <a:buNone/>
              <a:defRPr/>
            </a:lvl8pPr>
            <a:lvl9pPr marL="3078236" indent="0" algn="ctr">
              <a:buNone/>
              <a:defRPr/>
            </a:lvl9pPr>
          </a:lstStyle>
          <a:p>
            <a:r>
              <a:rPr lang="fr-FR"/>
              <a:t>Cliquez pour modifier le style des sous-titres du masque</a:t>
            </a:r>
          </a:p>
        </p:txBody>
      </p:sp>
      <p:sp>
        <p:nvSpPr>
          <p:cNvPr id="4" name="Rectangle 4">
            <a:extLst>
              <a:ext uri="{FF2B5EF4-FFF2-40B4-BE49-F238E27FC236}">
                <a16:creationId xmlns:a16="http://schemas.microsoft.com/office/drawing/2014/main" id="{BEB6BB85-5FD4-4BE4-B618-C60B59726E6A}"/>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B2C971D2-DBE7-4632-8C13-1BEEE8A9169F}"/>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34D7BDBF-2489-4A47-A12C-D00A647F16F6}"/>
              </a:ext>
            </a:extLst>
          </p:cNvPr>
          <p:cNvSpPr>
            <a:spLocks noGrp="1" noChangeArrowheads="1"/>
          </p:cNvSpPr>
          <p:nvPr>
            <p:ph type="sldNum" sz="quarter" idx="12"/>
          </p:nvPr>
        </p:nvSpPr>
        <p:spPr>
          <a:ln/>
        </p:spPr>
        <p:txBody>
          <a:bodyPr/>
          <a:lstStyle>
            <a:lvl1pPr>
              <a:defRPr/>
            </a:lvl1pPr>
          </a:lstStyle>
          <a:p>
            <a:pPr>
              <a:defRPr/>
            </a:pPr>
            <a:fld id="{31B7E09E-6B46-4DE1-99B0-50AE4643C406}" type="slidenum">
              <a:rPr lang="fr-FR" altLang="fr-FR"/>
              <a:pPr>
                <a:defRPr/>
              </a:pPr>
              <a:t>‹N°›</a:t>
            </a:fld>
            <a:endParaRPr lang="fr-FR" altLang="fr-FR"/>
          </a:p>
        </p:txBody>
      </p:sp>
    </p:spTree>
    <p:extLst>
      <p:ext uri="{BB962C8B-B14F-4D97-AF65-F5344CB8AC3E}">
        <p14:creationId xmlns:p14="http://schemas.microsoft.com/office/powerpoint/2010/main" val="487483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64B42070-ADFA-4177-9337-F7E663AF07AF}"/>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5EB72526-04CE-458C-929D-D8D28F2D8022}"/>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048F56C8-09EF-4456-AB36-56E260628DFC}"/>
              </a:ext>
            </a:extLst>
          </p:cNvPr>
          <p:cNvSpPr>
            <a:spLocks noGrp="1" noChangeArrowheads="1"/>
          </p:cNvSpPr>
          <p:nvPr>
            <p:ph type="sldNum" sz="quarter" idx="12"/>
          </p:nvPr>
        </p:nvSpPr>
        <p:spPr>
          <a:ln/>
        </p:spPr>
        <p:txBody>
          <a:bodyPr/>
          <a:lstStyle>
            <a:lvl1pPr>
              <a:defRPr/>
            </a:lvl1pPr>
          </a:lstStyle>
          <a:p>
            <a:pPr>
              <a:defRPr/>
            </a:pPr>
            <a:fld id="{AEA08122-6069-42B8-9552-F93BDCD6F351}" type="slidenum">
              <a:rPr lang="fr-FR" altLang="fr-FR"/>
              <a:pPr>
                <a:defRPr/>
              </a:pPr>
              <a:t>‹N°›</a:t>
            </a:fld>
            <a:endParaRPr lang="fr-FR" altLang="fr-FR"/>
          </a:p>
        </p:txBody>
      </p:sp>
    </p:spTree>
    <p:extLst>
      <p:ext uri="{BB962C8B-B14F-4D97-AF65-F5344CB8AC3E}">
        <p14:creationId xmlns:p14="http://schemas.microsoft.com/office/powerpoint/2010/main" val="2221382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20881859" y="1440576"/>
            <a:ext cx="6479377" cy="307176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1440702" y="1440576"/>
            <a:ext cx="19296027" cy="307176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4B97887F-4A23-4C1C-9B15-FB4DF073CDC4}"/>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0DBCC326-59DA-4D6F-A3AC-EC19B0050C14}"/>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2121D2A9-36A2-4007-B875-9F9613F5281C}"/>
              </a:ext>
            </a:extLst>
          </p:cNvPr>
          <p:cNvSpPr>
            <a:spLocks noGrp="1" noChangeArrowheads="1"/>
          </p:cNvSpPr>
          <p:nvPr>
            <p:ph type="sldNum" sz="quarter" idx="12"/>
          </p:nvPr>
        </p:nvSpPr>
        <p:spPr>
          <a:ln/>
        </p:spPr>
        <p:txBody>
          <a:bodyPr/>
          <a:lstStyle>
            <a:lvl1pPr>
              <a:defRPr/>
            </a:lvl1pPr>
          </a:lstStyle>
          <a:p>
            <a:pPr>
              <a:defRPr/>
            </a:pPr>
            <a:fld id="{32268DEB-B7A6-4F54-B03E-4A430F062F36}" type="slidenum">
              <a:rPr lang="fr-FR" altLang="fr-FR"/>
              <a:pPr>
                <a:defRPr/>
              </a:pPr>
              <a:t>‹N°›</a:t>
            </a:fld>
            <a:endParaRPr lang="fr-FR" altLang="fr-FR"/>
          </a:p>
        </p:txBody>
      </p:sp>
    </p:spTree>
    <p:extLst>
      <p:ext uri="{BB962C8B-B14F-4D97-AF65-F5344CB8AC3E}">
        <p14:creationId xmlns:p14="http://schemas.microsoft.com/office/powerpoint/2010/main" val="781926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A1C42FE4-1F55-44D9-ACB1-B78172CC7504}"/>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54E83309-60BC-4D67-B260-F52C2F8989BF}"/>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BF5D1049-817B-4602-AF5E-3BEED622730C}"/>
              </a:ext>
            </a:extLst>
          </p:cNvPr>
          <p:cNvSpPr>
            <a:spLocks noGrp="1" noChangeArrowheads="1"/>
          </p:cNvSpPr>
          <p:nvPr>
            <p:ph type="sldNum" sz="quarter" idx="12"/>
          </p:nvPr>
        </p:nvSpPr>
        <p:spPr>
          <a:ln/>
        </p:spPr>
        <p:txBody>
          <a:bodyPr/>
          <a:lstStyle>
            <a:lvl1pPr>
              <a:defRPr/>
            </a:lvl1pPr>
          </a:lstStyle>
          <a:p>
            <a:pPr>
              <a:defRPr/>
            </a:pPr>
            <a:fld id="{C862C99C-0F92-4506-8440-E7CC380F22CF}" type="slidenum">
              <a:rPr lang="fr-FR" altLang="fr-FR"/>
              <a:pPr>
                <a:defRPr/>
              </a:pPr>
              <a:t>‹N°›</a:t>
            </a:fld>
            <a:endParaRPr lang="fr-FR" altLang="fr-FR"/>
          </a:p>
        </p:txBody>
      </p:sp>
    </p:spTree>
    <p:extLst>
      <p:ext uri="{BB962C8B-B14F-4D97-AF65-F5344CB8AC3E}">
        <p14:creationId xmlns:p14="http://schemas.microsoft.com/office/powerpoint/2010/main" val="3394630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2275192" y="23133257"/>
            <a:ext cx="24479831" cy="7149527"/>
          </a:xfrm>
        </p:spPr>
        <p:txBody>
          <a:bodyPr anchor="t"/>
          <a:lstStyle>
            <a:lvl1pPr algn="l">
              <a:defRPr sz="3366" b="1" cap="all"/>
            </a:lvl1pPr>
          </a:lstStyle>
          <a:p>
            <a:r>
              <a:rPr lang="fr-FR"/>
              <a:t>Cliquez pour modifier le style du titre</a:t>
            </a:r>
          </a:p>
        </p:txBody>
      </p:sp>
      <p:sp>
        <p:nvSpPr>
          <p:cNvPr id="3" name="Espace réservé du texte 2"/>
          <p:cNvSpPr>
            <a:spLocks noGrp="1"/>
          </p:cNvSpPr>
          <p:nvPr>
            <p:ph type="body" idx="1"/>
          </p:nvPr>
        </p:nvSpPr>
        <p:spPr>
          <a:xfrm>
            <a:off x="2275192" y="15258106"/>
            <a:ext cx="24479831" cy="7875151"/>
          </a:xfrm>
        </p:spPr>
        <p:txBody>
          <a:bodyPr anchor="b"/>
          <a:lstStyle>
            <a:lvl1pPr marL="0" indent="0">
              <a:buNone/>
              <a:defRPr sz="1683"/>
            </a:lvl1pPr>
            <a:lvl2pPr marL="384780" indent="0">
              <a:buNone/>
              <a:defRPr sz="1515"/>
            </a:lvl2pPr>
            <a:lvl3pPr marL="769559" indent="0">
              <a:buNone/>
              <a:defRPr sz="1347"/>
            </a:lvl3pPr>
            <a:lvl4pPr marL="1154339" indent="0">
              <a:buNone/>
              <a:defRPr sz="1178"/>
            </a:lvl4pPr>
            <a:lvl5pPr marL="1539118" indent="0">
              <a:buNone/>
              <a:defRPr sz="1178"/>
            </a:lvl5pPr>
            <a:lvl6pPr marL="1923898" indent="0">
              <a:buNone/>
              <a:defRPr sz="1178"/>
            </a:lvl6pPr>
            <a:lvl7pPr marL="2308677" indent="0">
              <a:buNone/>
              <a:defRPr sz="1178"/>
            </a:lvl7pPr>
            <a:lvl8pPr marL="2693457" indent="0">
              <a:buNone/>
              <a:defRPr sz="1178"/>
            </a:lvl8pPr>
            <a:lvl9pPr marL="3078236" indent="0">
              <a:buNone/>
              <a:defRPr sz="1178"/>
            </a:lvl9pPr>
          </a:lstStyle>
          <a:p>
            <a:pPr lvl="0"/>
            <a:r>
              <a:rPr lang="fr-FR"/>
              <a:t>Cliquez pour modifier les styles du texte du masque</a:t>
            </a:r>
          </a:p>
        </p:txBody>
      </p:sp>
      <p:sp>
        <p:nvSpPr>
          <p:cNvPr id="4" name="Rectangle 4">
            <a:extLst>
              <a:ext uri="{FF2B5EF4-FFF2-40B4-BE49-F238E27FC236}">
                <a16:creationId xmlns:a16="http://schemas.microsoft.com/office/drawing/2014/main" id="{1F0C83D3-FB15-47C3-90F7-0AD8842A7926}"/>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25C16DFF-29AE-43EA-AF91-3606A031C5FE}"/>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D6500D81-2878-423F-A350-32825CD017E6}"/>
              </a:ext>
            </a:extLst>
          </p:cNvPr>
          <p:cNvSpPr>
            <a:spLocks noGrp="1" noChangeArrowheads="1"/>
          </p:cNvSpPr>
          <p:nvPr>
            <p:ph type="sldNum" sz="quarter" idx="12"/>
          </p:nvPr>
        </p:nvSpPr>
        <p:spPr>
          <a:ln/>
        </p:spPr>
        <p:txBody>
          <a:bodyPr/>
          <a:lstStyle>
            <a:lvl1pPr>
              <a:defRPr/>
            </a:lvl1pPr>
          </a:lstStyle>
          <a:p>
            <a:pPr>
              <a:defRPr/>
            </a:pPr>
            <a:fld id="{9ADCE6AA-648E-4A85-A6EC-8328F91F5003}" type="slidenum">
              <a:rPr lang="fr-FR" altLang="fr-FR"/>
              <a:pPr>
                <a:defRPr/>
              </a:pPr>
              <a:t>‹N°›</a:t>
            </a:fld>
            <a:endParaRPr lang="fr-FR" altLang="fr-FR"/>
          </a:p>
        </p:txBody>
      </p:sp>
    </p:spTree>
    <p:extLst>
      <p:ext uri="{BB962C8B-B14F-4D97-AF65-F5344CB8AC3E}">
        <p14:creationId xmlns:p14="http://schemas.microsoft.com/office/powerpoint/2010/main" val="2941271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1440703" y="8400695"/>
            <a:ext cx="12887702" cy="23757507"/>
          </a:xfrm>
        </p:spPr>
        <p:txBody>
          <a:bodyPr/>
          <a:lstStyle>
            <a:lvl1pPr>
              <a:defRPr sz="2356"/>
            </a:lvl1pPr>
            <a:lvl2pPr>
              <a:defRPr sz="2020"/>
            </a:lvl2pPr>
            <a:lvl3pPr>
              <a:defRPr sz="1683"/>
            </a:lvl3pPr>
            <a:lvl4pPr>
              <a:defRPr sz="1515"/>
            </a:lvl4pPr>
            <a:lvl5pPr>
              <a:defRPr sz="1515"/>
            </a:lvl5pPr>
            <a:lvl6pPr>
              <a:defRPr sz="1515"/>
            </a:lvl6pPr>
            <a:lvl7pPr>
              <a:defRPr sz="1515"/>
            </a:lvl7pPr>
            <a:lvl8pPr>
              <a:defRPr sz="1515"/>
            </a:lvl8pPr>
            <a:lvl9pPr>
              <a:defRPr sz="1515"/>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14473532" y="8400695"/>
            <a:ext cx="12887703" cy="23757507"/>
          </a:xfrm>
        </p:spPr>
        <p:txBody>
          <a:bodyPr/>
          <a:lstStyle>
            <a:lvl1pPr>
              <a:defRPr sz="2356"/>
            </a:lvl1pPr>
            <a:lvl2pPr>
              <a:defRPr sz="2020"/>
            </a:lvl2pPr>
            <a:lvl3pPr>
              <a:defRPr sz="1683"/>
            </a:lvl3pPr>
            <a:lvl4pPr>
              <a:defRPr sz="1515"/>
            </a:lvl4pPr>
            <a:lvl5pPr>
              <a:defRPr sz="1515"/>
            </a:lvl5pPr>
            <a:lvl6pPr>
              <a:defRPr sz="1515"/>
            </a:lvl6pPr>
            <a:lvl7pPr>
              <a:defRPr sz="1515"/>
            </a:lvl7pPr>
            <a:lvl8pPr>
              <a:defRPr sz="1515"/>
            </a:lvl8pPr>
            <a:lvl9pPr>
              <a:defRPr sz="1515"/>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a:extLst>
              <a:ext uri="{FF2B5EF4-FFF2-40B4-BE49-F238E27FC236}">
                <a16:creationId xmlns:a16="http://schemas.microsoft.com/office/drawing/2014/main" id="{6AFBBCFB-46CB-463D-AA1C-1DD35209173E}"/>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66A34ACB-2264-4BEB-AAA6-08A393904046}"/>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523E8A38-271C-4922-8155-5C380EBBEC15}"/>
              </a:ext>
            </a:extLst>
          </p:cNvPr>
          <p:cNvSpPr>
            <a:spLocks noGrp="1" noChangeArrowheads="1"/>
          </p:cNvSpPr>
          <p:nvPr>
            <p:ph type="sldNum" sz="quarter" idx="12"/>
          </p:nvPr>
        </p:nvSpPr>
        <p:spPr>
          <a:ln/>
        </p:spPr>
        <p:txBody>
          <a:bodyPr/>
          <a:lstStyle>
            <a:lvl1pPr>
              <a:defRPr/>
            </a:lvl1pPr>
          </a:lstStyle>
          <a:p>
            <a:pPr>
              <a:defRPr/>
            </a:pPr>
            <a:fld id="{39F3D796-4DC5-47E8-9C56-FC7627054C18}" type="slidenum">
              <a:rPr lang="fr-FR" altLang="fr-FR"/>
              <a:pPr>
                <a:defRPr/>
              </a:pPr>
              <a:t>‹N°›</a:t>
            </a:fld>
            <a:endParaRPr lang="fr-FR" altLang="fr-FR"/>
          </a:p>
        </p:txBody>
      </p:sp>
    </p:spTree>
    <p:extLst>
      <p:ext uri="{BB962C8B-B14F-4D97-AF65-F5344CB8AC3E}">
        <p14:creationId xmlns:p14="http://schemas.microsoft.com/office/powerpoint/2010/main" val="3167085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1440703" y="1441911"/>
            <a:ext cx="25919021" cy="5999734"/>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1440703" y="8057891"/>
            <a:ext cx="12724433" cy="3358677"/>
          </a:xfrm>
        </p:spPr>
        <p:txBody>
          <a:bodyPr anchor="b"/>
          <a:lstStyle>
            <a:lvl1pPr marL="0" indent="0">
              <a:buNone/>
              <a:defRPr sz="2020" b="1"/>
            </a:lvl1pPr>
            <a:lvl2pPr marL="384780" indent="0">
              <a:buNone/>
              <a:defRPr sz="1683" b="1"/>
            </a:lvl2pPr>
            <a:lvl3pPr marL="769559" indent="0">
              <a:buNone/>
              <a:defRPr sz="1515" b="1"/>
            </a:lvl3pPr>
            <a:lvl4pPr marL="1154339" indent="0">
              <a:buNone/>
              <a:defRPr sz="1347" b="1"/>
            </a:lvl4pPr>
            <a:lvl5pPr marL="1539118" indent="0">
              <a:buNone/>
              <a:defRPr sz="1347" b="1"/>
            </a:lvl5pPr>
            <a:lvl6pPr marL="1923898" indent="0">
              <a:buNone/>
              <a:defRPr sz="1347" b="1"/>
            </a:lvl6pPr>
            <a:lvl7pPr marL="2308677" indent="0">
              <a:buNone/>
              <a:defRPr sz="1347" b="1"/>
            </a:lvl7pPr>
            <a:lvl8pPr marL="2693457" indent="0">
              <a:buNone/>
              <a:defRPr sz="1347" b="1"/>
            </a:lvl8pPr>
            <a:lvl9pPr marL="3078236" indent="0">
              <a:buNone/>
              <a:defRPr sz="1347" b="1"/>
            </a:lvl9pPr>
          </a:lstStyle>
          <a:p>
            <a:pPr lvl="0"/>
            <a:r>
              <a:rPr lang="fr-FR"/>
              <a:t>Cliquez pour modifier les styles du texte du masque</a:t>
            </a:r>
          </a:p>
        </p:txBody>
      </p:sp>
      <p:sp>
        <p:nvSpPr>
          <p:cNvPr id="4" name="Espace réservé du contenu 3"/>
          <p:cNvSpPr>
            <a:spLocks noGrp="1"/>
          </p:cNvSpPr>
          <p:nvPr>
            <p:ph sz="half" idx="2"/>
          </p:nvPr>
        </p:nvSpPr>
        <p:spPr>
          <a:xfrm>
            <a:off x="1440703" y="11416570"/>
            <a:ext cx="12724433" cy="20741632"/>
          </a:xfrm>
        </p:spPr>
        <p:txBody>
          <a:bodyPr/>
          <a:lstStyle>
            <a:lvl1pPr>
              <a:defRPr sz="2020"/>
            </a:lvl1pPr>
            <a:lvl2pPr>
              <a:defRPr sz="1683"/>
            </a:lvl2pPr>
            <a:lvl3pPr>
              <a:defRPr sz="1515"/>
            </a:lvl3pPr>
            <a:lvl4pPr>
              <a:defRPr sz="1347"/>
            </a:lvl4pPr>
            <a:lvl5pPr>
              <a:defRPr sz="1347"/>
            </a:lvl5pPr>
            <a:lvl6pPr>
              <a:defRPr sz="1347"/>
            </a:lvl6pPr>
            <a:lvl7pPr>
              <a:defRPr sz="1347"/>
            </a:lvl7pPr>
            <a:lvl8pPr>
              <a:defRPr sz="1347"/>
            </a:lvl8pPr>
            <a:lvl9pPr>
              <a:defRPr sz="134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14630755" y="8057891"/>
            <a:ext cx="12728968" cy="3358677"/>
          </a:xfrm>
        </p:spPr>
        <p:txBody>
          <a:bodyPr anchor="b"/>
          <a:lstStyle>
            <a:lvl1pPr marL="0" indent="0">
              <a:buNone/>
              <a:defRPr sz="2020" b="1"/>
            </a:lvl1pPr>
            <a:lvl2pPr marL="384780" indent="0">
              <a:buNone/>
              <a:defRPr sz="1683" b="1"/>
            </a:lvl2pPr>
            <a:lvl3pPr marL="769559" indent="0">
              <a:buNone/>
              <a:defRPr sz="1515" b="1"/>
            </a:lvl3pPr>
            <a:lvl4pPr marL="1154339" indent="0">
              <a:buNone/>
              <a:defRPr sz="1347" b="1"/>
            </a:lvl4pPr>
            <a:lvl5pPr marL="1539118" indent="0">
              <a:buNone/>
              <a:defRPr sz="1347" b="1"/>
            </a:lvl5pPr>
            <a:lvl6pPr marL="1923898" indent="0">
              <a:buNone/>
              <a:defRPr sz="1347" b="1"/>
            </a:lvl6pPr>
            <a:lvl7pPr marL="2308677" indent="0">
              <a:buNone/>
              <a:defRPr sz="1347" b="1"/>
            </a:lvl7pPr>
            <a:lvl8pPr marL="2693457" indent="0">
              <a:buNone/>
              <a:defRPr sz="1347" b="1"/>
            </a:lvl8pPr>
            <a:lvl9pPr marL="3078236" indent="0">
              <a:buNone/>
              <a:defRPr sz="1347" b="1"/>
            </a:lvl9pPr>
          </a:lstStyle>
          <a:p>
            <a:pPr lvl="0"/>
            <a:r>
              <a:rPr lang="fr-FR"/>
              <a:t>Cliquez pour modifier les styles du texte du masque</a:t>
            </a:r>
          </a:p>
        </p:txBody>
      </p:sp>
      <p:sp>
        <p:nvSpPr>
          <p:cNvPr id="6" name="Espace réservé du contenu 5"/>
          <p:cNvSpPr>
            <a:spLocks noGrp="1"/>
          </p:cNvSpPr>
          <p:nvPr>
            <p:ph sz="quarter" idx="4"/>
          </p:nvPr>
        </p:nvSpPr>
        <p:spPr>
          <a:xfrm>
            <a:off x="14630755" y="11416570"/>
            <a:ext cx="12728968" cy="20741632"/>
          </a:xfrm>
        </p:spPr>
        <p:txBody>
          <a:bodyPr/>
          <a:lstStyle>
            <a:lvl1pPr>
              <a:defRPr sz="2020"/>
            </a:lvl1pPr>
            <a:lvl2pPr>
              <a:defRPr sz="1683"/>
            </a:lvl2pPr>
            <a:lvl3pPr>
              <a:defRPr sz="1515"/>
            </a:lvl3pPr>
            <a:lvl4pPr>
              <a:defRPr sz="1347"/>
            </a:lvl4pPr>
            <a:lvl5pPr>
              <a:defRPr sz="1347"/>
            </a:lvl5pPr>
            <a:lvl6pPr>
              <a:defRPr sz="1347"/>
            </a:lvl6pPr>
            <a:lvl7pPr>
              <a:defRPr sz="1347"/>
            </a:lvl7pPr>
            <a:lvl8pPr>
              <a:defRPr sz="1347"/>
            </a:lvl8pPr>
            <a:lvl9pPr>
              <a:defRPr sz="1347"/>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a:extLst>
              <a:ext uri="{FF2B5EF4-FFF2-40B4-BE49-F238E27FC236}">
                <a16:creationId xmlns:a16="http://schemas.microsoft.com/office/drawing/2014/main" id="{D7FF9936-3940-42D8-B0E6-9B1FCD49D3FD}"/>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5">
            <a:extLst>
              <a:ext uri="{FF2B5EF4-FFF2-40B4-BE49-F238E27FC236}">
                <a16:creationId xmlns:a16="http://schemas.microsoft.com/office/drawing/2014/main" id="{5DE841ED-A3F5-4D04-8BEB-0097EE1855CF}"/>
              </a:ext>
            </a:extLst>
          </p:cNvPr>
          <p:cNvSpPr>
            <a:spLocks noGrp="1" noChangeArrowheads="1"/>
          </p:cNvSpPr>
          <p:nvPr>
            <p:ph type="ftr" sz="quarter" idx="11"/>
          </p:nvPr>
        </p:nvSpPr>
        <p:spPr>
          <a:ln/>
        </p:spPr>
        <p:txBody>
          <a:bodyPr/>
          <a:lstStyle>
            <a:lvl1pPr>
              <a:defRPr/>
            </a:lvl1pPr>
          </a:lstStyle>
          <a:p>
            <a:pPr>
              <a:defRPr/>
            </a:pPr>
            <a:endParaRPr lang="fr-FR"/>
          </a:p>
        </p:txBody>
      </p:sp>
      <p:sp>
        <p:nvSpPr>
          <p:cNvPr id="9" name="Rectangle 6">
            <a:extLst>
              <a:ext uri="{FF2B5EF4-FFF2-40B4-BE49-F238E27FC236}">
                <a16:creationId xmlns:a16="http://schemas.microsoft.com/office/drawing/2014/main" id="{4EC63A5E-7BA9-4633-A952-7C22920DB801}"/>
              </a:ext>
            </a:extLst>
          </p:cNvPr>
          <p:cNvSpPr>
            <a:spLocks noGrp="1" noChangeArrowheads="1"/>
          </p:cNvSpPr>
          <p:nvPr>
            <p:ph type="sldNum" sz="quarter" idx="12"/>
          </p:nvPr>
        </p:nvSpPr>
        <p:spPr>
          <a:ln/>
        </p:spPr>
        <p:txBody>
          <a:bodyPr/>
          <a:lstStyle>
            <a:lvl1pPr>
              <a:defRPr/>
            </a:lvl1pPr>
          </a:lstStyle>
          <a:p>
            <a:pPr>
              <a:defRPr/>
            </a:pPr>
            <a:fld id="{4E01090A-09A3-4AC3-A56F-25FFE4DD2218}" type="slidenum">
              <a:rPr lang="fr-FR" altLang="fr-FR"/>
              <a:pPr>
                <a:defRPr/>
              </a:pPr>
              <a:t>‹N°›</a:t>
            </a:fld>
            <a:endParaRPr lang="fr-FR" altLang="fr-FR"/>
          </a:p>
        </p:txBody>
      </p:sp>
    </p:spTree>
    <p:extLst>
      <p:ext uri="{BB962C8B-B14F-4D97-AF65-F5344CB8AC3E}">
        <p14:creationId xmlns:p14="http://schemas.microsoft.com/office/powerpoint/2010/main" val="2583881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a:extLst>
              <a:ext uri="{FF2B5EF4-FFF2-40B4-BE49-F238E27FC236}">
                <a16:creationId xmlns:a16="http://schemas.microsoft.com/office/drawing/2014/main" id="{0D7C2373-3EC2-42EA-BEBB-63519C7B58D7}"/>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5">
            <a:extLst>
              <a:ext uri="{FF2B5EF4-FFF2-40B4-BE49-F238E27FC236}">
                <a16:creationId xmlns:a16="http://schemas.microsoft.com/office/drawing/2014/main" id="{2D4A029D-A84B-4BD5-92FE-3643EBCD82C9}"/>
              </a:ext>
            </a:extLst>
          </p:cNvPr>
          <p:cNvSpPr>
            <a:spLocks noGrp="1" noChangeArrowheads="1"/>
          </p:cNvSpPr>
          <p:nvPr>
            <p:ph type="ftr" sz="quarter" idx="11"/>
          </p:nvPr>
        </p:nvSpPr>
        <p:spPr>
          <a:ln/>
        </p:spPr>
        <p:txBody>
          <a:bodyPr/>
          <a:lstStyle>
            <a:lvl1pPr>
              <a:defRPr/>
            </a:lvl1pPr>
          </a:lstStyle>
          <a:p>
            <a:pPr>
              <a:defRPr/>
            </a:pPr>
            <a:endParaRPr lang="fr-FR"/>
          </a:p>
        </p:txBody>
      </p:sp>
      <p:sp>
        <p:nvSpPr>
          <p:cNvPr id="5" name="Rectangle 6">
            <a:extLst>
              <a:ext uri="{FF2B5EF4-FFF2-40B4-BE49-F238E27FC236}">
                <a16:creationId xmlns:a16="http://schemas.microsoft.com/office/drawing/2014/main" id="{4586A62C-0376-4DFD-A5BA-6ABB5284CF96}"/>
              </a:ext>
            </a:extLst>
          </p:cNvPr>
          <p:cNvSpPr>
            <a:spLocks noGrp="1" noChangeArrowheads="1"/>
          </p:cNvSpPr>
          <p:nvPr>
            <p:ph type="sldNum" sz="quarter" idx="12"/>
          </p:nvPr>
        </p:nvSpPr>
        <p:spPr>
          <a:ln/>
        </p:spPr>
        <p:txBody>
          <a:bodyPr/>
          <a:lstStyle>
            <a:lvl1pPr>
              <a:defRPr/>
            </a:lvl1pPr>
          </a:lstStyle>
          <a:p>
            <a:pPr>
              <a:defRPr/>
            </a:pPr>
            <a:fld id="{8AA7CFCF-2C7A-48AF-8127-68B703EE888E}" type="slidenum">
              <a:rPr lang="fr-FR" altLang="fr-FR"/>
              <a:pPr>
                <a:defRPr/>
              </a:pPr>
              <a:t>‹N°›</a:t>
            </a:fld>
            <a:endParaRPr lang="fr-FR" altLang="fr-FR"/>
          </a:p>
        </p:txBody>
      </p:sp>
    </p:spTree>
    <p:extLst>
      <p:ext uri="{BB962C8B-B14F-4D97-AF65-F5344CB8AC3E}">
        <p14:creationId xmlns:p14="http://schemas.microsoft.com/office/powerpoint/2010/main" val="2101916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AE74834-C67A-46DA-8095-85A26669FB8F}"/>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5">
            <a:extLst>
              <a:ext uri="{FF2B5EF4-FFF2-40B4-BE49-F238E27FC236}">
                <a16:creationId xmlns:a16="http://schemas.microsoft.com/office/drawing/2014/main" id="{8D7FF303-54D7-43D3-962D-CB030BE9F3BD}"/>
              </a:ext>
            </a:extLst>
          </p:cNvPr>
          <p:cNvSpPr>
            <a:spLocks noGrp="1" noChangeArrowheads="1"/>
          </p:cNvSpPr>
          <p:nvPr>
            <p:ph type="ftr" sz="quarter" idx="11"/>
          </p:nvPr>
        </p:nvSpPr>
        <p:spPr>
          <a:ln/>
        </p:spPr>
        <p:txBody>
          <a:bodyPr/>
          <a:lstStyle>
            <a:lvl1pPr>
              <a:defRPr/>
            </a:lvl1pPr>
          </a:lstStyle>
          <a:p>
            <a:pPr>
              <a:defRPr/>
            </a:pPr>
            <a:endParaRPr lang="fr-FR"/>
          </a:p>
        </p:txBody>
      </p:sp>
      <p:sp>
        <p:nvSpPr>
          <p:cNvPr id="4" name="Rectangle 6">
            <a:extLst>
              <a:ext uri="{FF2B5EF4-FFF2-40B4-BE49-F238E27FC236}">
                <a16:creationId xmlns:a16="http://schemas.microsoft.com/office/drawing/2014/main" id="{F27F9905-115E-4677-8A5E-782AD5460BB1}"/>
              </a:ext>
            </a:extLst>
          </p:cNvPr>
          <p:cNvSpPr>
            <a:spLocks noGrp="1" noChangeArrowheads="1"/>
          </p:cNvSpPr>
          <p:nvPr>
            <p:ph type="sldNum" sz="quarter" idx="12"/>
          </p:nvPr>
        </p:nvSpPr>
        <p:spPr>
          <a:ln/>
        </p:spPr>
        <p:txBody>
          <a:bodyPr/>
          <a:lstStyle>
            <a:lvl1pPr>
              <a:defRPr/>
            </a:lvl1pPr>
          </a:lstStyle>
          <a:p>
            <a:pPr>
              <a:defRPr/>
            </a:pPr>
            <a:fld id="{D4194591-1B32-432A-B3D0-26373EBAA72A}" type="slidenum">
              <a:rPr lang="fr-FR" altLang="fr-FR"/>
              <a:pPr>
                <a:defRPr/>
              </a:pPr>
              <a:t>‹N°›</a:t>
            </a:fld>
            <a:endParaRPr lang="fr-FR" altLang="fr-FR"/>
          </a:p>
        </p:txBody>
      </p:sp>
    </p:spTree>
    <p:extLst>
      <p:ext uri="{BB962C8B-B14F-4D97-AF65-F5344CB8AC3E}">
        <p14:creationId xmlns:p14="http://schemas.microsoft.com/office/powerpoint/2010/main" val="2807671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440702" y="1433908"/>
            <a:ext cx="9474162" cy="6099774"/>
          </a:xfrm>
        </p:spPr>
        <p:txBody>
          <a:bodyPr anchor="b"/>
          <a:lstStyle>
            <a:lvl1pPr algn="l">
              <a:defRPr sz="1683" b="1"/>
            </a:lvl1pPr>
          </a:lstStyle>
          <a:p>
            <a:r>
              <a:rPr lang="fr-FR"/>
              <a:t>Cliquez pour modifier le style du titre</a:t>
            </a:r>
          </a:p>
        </p:txBody>
      </p:sp>
      <p:sp>
        <p:nvSpPr>
          <p:cNvPr id="3" name="Espace réservé du contenu 2"/>
          <p:cNvSpPr>
            <a:spLocks noGrp="1"/>
          </p:cNvSpPr>
          <p:nvPr>
            <p:ph idx="1"/>
          </p:nvPr>
        </p:nvSpPr>
        <p:spPr>
          <a:xfrm>
            <a:off x="11259545" y="1433908"/>
            <a:ext cx="16100180" cy="30724294"/>
          </a:xfrm>
        </p:spPr>
        <p:txBody>
          <a:bodyPr/>
          <a:lstStyle>
            <a:lvl1pPr>
              <a:defRPr sz="2693"/>
            </a:lvl1pPr>
            <a:lvl2pPr>
              <a:defRPr sz="2356"/>
            </a:lvl2pPr>
            <a:lvl3pPr>
              <a:defRPr sz="2020"/>
            </a:lvl3pPr>
            <a:lvl4pPr>
              <a:defRPr sz="1683"/>
            </a:lvl4pPr>
            <a:lvl5pPr>
              <a:defRPr sz="1683"/>
            </a:lvl5pPr>
            <a:lvl6pPr>
              <a:defRPr sz="1683"/>
            </a:lvl6pPr>
            <a:lvl7pPr>
              <a:defRPr sz="1683"/>
            </a:lvl7pPr>
            <a:lvl8pPr>
              <a:defRPr sz="1683"/>
            </a:lvl8pPr>
            <a:lvl9pPr>
              <a:defRPr sz="168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1440702" y="7533681"/>
            <a:ext cx="9474162" cy="24624520"/>
          </a:xfrm>
        </p:spPr>
        <p:txBody>
          <a:bodyPr/>
          <a:lstStyle>
            <a:lvl1pPr marL="0" indent="0">
              <a:buNone/>
              <a:defRPr sz="1178"/>
            </a:lvl1pPr>
            <a:lvl2pPr marL="384780" indent="0">
              <a:buNone/>
              <a:defRPr sz="1010"/>
            </a:lvl2pPr>
            <a:lvl3pPr marL="769559" indent="0">
              <a:buNone/>
              <a:defRPr sz="842"/>
            </a:lvl3pPr>
            <a:lvl4pPr marL="1154339" indent="0">
              <a:buNone/>
              <a:defRPr sz="757"/>
            </a:lvl4pPr>
            <a:lvl5pPr marL="1539118" indent="0">
              <a:buNone/>
              <a:defRPr sz="757"/>
            </a:lvl5pPr>
            <a:lvl6pPr marL="1923898" indent="0">
              <a:buNone/>
              <a:defRPr sz="757"/>
            </a:lvl6pPr>
            <a:lvl7pPr marL="2308677" indent="0">
              <a:buNone/>
              <a:defRPr sz="757"/>
            </a:lvl7pPr>
            <a:lvl8pPr marL="2693457" indent="0">
              <a:buNone/>
              <a:defRPr sz="757"/>
            </a:lvl8pPr>
            <a:lvl9pPr marL="3078236" indent="0">
              <a:buNone/>
              <a:defRPr sz="757"/>
            </a:lvl9pPr>
          </a:lstStyle>
          <a:p>
            <a:pPr lvl="0"/>
            <a:r>
              <a:rPr lang="fr-FR"/>
              <a:t>Cliquez pour modifier les styles du texte du masque</a:t>
            </a:r>
          </a:p>
        </p:txBody>
      </p:sp>
      <p:sp>
        <p:nvSpPr>
          <p:cNvPr id="5" name="Rectangle 4">
            <a:extLst>
              <a:ext uri="{FF2B5EF4-FFF2-40B4-BE49-F238E27FC236}">
                <a16:creationId xmlns:a16="http://schemas.microsoft.com/office/drawing/2014/main" id="{BD4436EC-7477-425C-B308-1D9163BEA752}"/>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A18BB185-B3C2-4502-91A0-6F0753DB7C69}"/>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F6310D69-954E-4574-88BA-C96A18E52C40}"/>
              </a:ext>
            </a:extLst>
          </p:cNvPr>
          <p:cNvSpPr>
            <a:spLocks noGrp="1" noChangeArrowheads="1"/>
          </p:cNvSpPr>
          <p:nvPr>
            <p:ph type="sldNum" sz="quarter" idx="12"/>
          </p:nvPr>
        </p:nvSpPr>
        <p:spPr>
          <a:ln/>
        </p:spPr>
        <p:txBody>
          <a:bodyPr/>
          <a:lstStyle>
            <a:lvl1pPr>
              <a:defRPr/>
            </a:lvl1pPr>
          </a:lstStyle>
          <a:p>
            <a:pPr>
              <a:defRPr/>
            </a:pPr>
            <a:fld id="{CEFC7F1C-C038-418E-8C32-6677FC10D093}" type="slidenum">
              <a:rPr lang="fr-FR" altLang="fr-FR"/>
              <a:pPr>
                <a:defRPr/>
              </a:pPr>
              <a:t>‹N°›</a:t>
            </a:fld>
            <a:endParaRPr lang="fr-FR" altLang="fr-FR"/>
          </a:p>
        </p:txBody>
      </p:sp>
    </p:spTree>
    <p:extLst>
      <p:ext uri="{BB962C8B-B14F-4D97-AF65-F5344CB8AC3E}">
        <p14:creationId xmlns:p14="http://schemas.microsoft.com/office/powerpoint/2010/main" val="1184975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644891" y="25199417"/>
            <a:ext cx="17280860" cy="2975858"/>
          </a:xfrm>
        </p:spPr>
        <p:txBody>
          <a:bodyPr anchor="b"/>
          <a:lstStyle>
            <a:lvl1pPr algn="l">
              <a:defRPr sz="1683" b="1"/>
            </a:lvl1pPr>
          </a:lstStyle>
          <a:p>
            <a:r>
              <a:rPr lang="fr-FR"/>
              <a:t>Cliquez pour modifier le style du titre</a:t>
            </a:r>
          </a:p>
        </p:txBody>
      </p:sp>
      <p:sp>
        <p:nvSpPr>
          <p:cNvPr id="3" name="Espace réservé pour une image  2"/>
          <p:cNvSpPr>
            <a:spLocks noGrp="1"/>
          </p:cNvSpPr>
          <p:nvPr>
            <p:ph type="pic" idx="1"/>
          </p:nvPr>
        </p:nvSpPr>
        <p:spPr>
          <a:xfrm>
            <a:off x="5644891" y="3217288"/>
            <a:ext cx="17280860" cy="21599309"/>
          </a:xfrm>
        </p:spPr>
        <p:txBody>
          <a:bodyPr/>
          <a:lstStyle>
            <a:lvl1pPr marL="0" indent="0">
              <a:buNone/>
              <a:defRPr sz="2693"/>
            </a:lvl1pPr>
            <a:lvl2pPr marL="384780" indent="0">
              <a:buNone/>
              <a:defRPr sz="2356"/>
            </a:lvl2pPr>
            <a:lvl3pPr marL="769559" indent="0">
              <a:buNone/>
              <a:defRPr sz="2020"/>
            </a:lvl3pPr>
            <a:lvl4pPr marL="1154339" indent="0">
              <a:buNone/>
              <a:defRPr sz="1683"/>
            </a:lvl4pPr>
            <a:lvl5pPr marL="1539118" indent="0">
              <a:buNone/>
              <a:defRPr sz="1683"/>
            </a:lvl5pPr>
            <a:lvl6pPr marL="1923898" indent="0">
              <a:buNone/>
              <a:defRPr sz="1683"/>
            </a:lvl6pPr>
            <a:lvl7pPr marL="2308677" indent="0">
              <a:buNone/>
              <a:defRPr sz="1683"/>
            </a:lvl7pPr>
            <a:lvl8pPr marL="2693457" indent="0">
              <a:buNone/>
              <a:defRPr sz="1683"/>
            </a:lvl8pPr>
            <a:lvl9pPr marL="3078236" indent="0">
              <a:buNone/>
              <a:defRPr sz="1683"/>
            </a:lvl9pPr>
          </a:lstStyle>
          <a:p>
            <a:pPr lvl="0"/>
            <a:endParaRPr lang="fr-FR" noProof="0"/>
          </a:p>
        </p:txBody>
      </p:sp>
      <p:sp>
        <p:nvSpPr>
          <p:cNvPr id="4" name="Espace réservé du texte 3"/>
          <p:cNvSpPr>
            <a:spLocks noGrp="1"/>
          </p:cNvSpPr>
          <p:nvPr>
            <p:ph type="body" sz="half" idx="2"/>
          </p:nvPr>
        </p:nvSpPr>
        <p:spPr>
          <a:xfrm>
            <a:off x="5644891" y="28175275"/>
            <a:ext cx="17280860" cy="4224356"/>
          </a:xfrm>
        </p:spPr>
        <p:txBody>
          <a:bodyPr/>
          <a:lstStyle>
            <a:lvl1pPr marL="0" indent="0">
              <a:buNone/>
              <a:defRPr sz="1178"/>
            </a:lvl1pPr>
            <a:lvl2pPr marL="384780" indent="0">
              <a:buNone/>
              <a:defRPr sz="1010"/>
            </a:lvl2pPr>
            <a:lvl3pPr marL="769559" indent="0">
              <a:buNone/>
              <a:defRPr sz="842"/>
            </a:lvl3pPr>
            <a:lvl4pPr marL="1154339" indent="0">
              <a:buNone/>
              <a:defRPr sz="757"/>
            </a:lvl4pPr>
            <a:lvl5pPr marL="1539118" indent="0">
              <a:buNone/>
              <a:defRPr sz="757"/>
            </a:lvl5pPr>
            <a:lvl6pPr marL="1923898" indent="0">
              <a:buNone/>
              <a:defRPr sz="757"/>
            </a:lvl6pPr>
            <a:lvl7pPr marL="2308677" indent="0">
              <a:buNone/>
              <a:defRPr sz="757"/>
            </a:lvl7pPr>
            <a:lvl8pPr marL="2693457" indent="0">
              <a:buNone/>
              <a:defRPr sz="757"/>
            </a:lvl8pPr>
            <a:lvl9pPr marL="3078236" indent="0">
              <a:buNone/>
              <a:defRPr sz="757"/>
            </a:lvl9pPr>
          </a:lstStyle>
          <a:p>
            <a:pPr lvl="0"/>
            <a:r>
              <a:rPr lang="fr-FR"/>
              <a:t>Cliquez pour modifier les styles du texte du masque</a:t>
            </a:r>
          </a:p>
        </p:txBody>
      </p:sp>
      <p:sp>
        <p:nvSpPr>
          <p:cNvPr id="5" name="Rectangle 4">
            <a:extLst>
              <a:ext uri="{FF2B5EF4-FFF2-40B4-BE49-F238E27FC236}">
                <a16:creationId xmlns:a16="http://schemas.microsoft.com/office/drawing/2014/main" id="{6A629825-4183-42BA-A68E-CD8922614953}"/>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2F951FA4-C81F-4E73-A6BF-2E96D67290B9}"/>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6B9C2238-D1DF-444B-B216-95576D0916B6}"/>
              </a:ext>
            </a:extLst>
          </p:cNvPr>
          <p:cNvSpPr>
            <a:spLocks noGrp="1" noChangeArrowheads="1"/>
          </p:cNvSpPr>
          <p:nvPr>
            <p:ph type="sldNum" sz="quarter" idx="12"/>
          </p:nvPr>
        </p:nvSpPr>
        <p:spPr>
          <a:ln/>
        </p:spPr>
        <p:txBody>
          <a:bodyPr/>
          <a:lstStyle>
            <a:lvl1pPr>
              <a:defRPr/>
            </a:lvl1pPr>
          </a:lstStyle>
          <a:p>
            <a:pPr>
              <a:defRPr/>
            </a:pPr>
            <a:fld id="{4052A90C-1E7E-4EF7-BAAF-02AB78F4550F}" type="slidenum">
              <a:rPr lang="fr-FR" altLang="fr-FR"/>
              <a:pPr>
                <a:defRPr/>
              </a:pPr>
              <a:t>‹N°›</a:t>
            </a:fld>
            <a:endParaRPr lang="fr-FR" altLang="fr-FR"/>
          </a:p>
        </p:txBody>
      </p:sp>
    </p:spTree>
    <p:extLst>
      <p:ext uri="{BB962C8B-B14F-4D97-AF65-F5344CB8AC3E}">
        <p14:creationId xmlns:p14="http://schemas.microsoft.com/office/powerpoint/2010/main" val="12485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95AF7A6-D2DE-47C9-A67B-E4A3CD6CCE67}"/>
              </a:ext>
            </a:extLst>
          </p:cNvPr>
          <p:cNvSpPr>
            <a:spLocks noGrp="1" noChangeArrowheads="1"/>
          </p:cNvSpPr>
          <p:nvPr>
            <p:ph type="title"/>
          </p:nvPr>
        </p:nvSpPr>
        <p:spPr bwMode="auto">
          <a:xfrm>
            <a:off x="1441450" y="1439863"/>
            <a:ext cx="25919113"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0687" tIns="215344" rIns="430687" bIns="215344" numCol="1" anchor="ctr" anchorCtr="0" compatLnSpc="1">
            <a:prstTxWarp prst="textNoShape">
              <a:avLst/>
            </a:prstTxWarp>
          </a:bodyPr>
          <a:lstStyle/>
          <a:p>
            <a:pPr lvl="0"/>
            <a:r>
              <a:rPr lang="fr-FR" altLang="fr-FR"/>
              <a:t>Cliquez pour modifier le style du titre</a:t>
            </a:r>
          </a:p>
        </p:txBody>
      </p:sp>
      <p:sp>
        <p:nvSpPr>
          <p:cNvPr id="1027" name="Rectangle 3">
            <a:extLst>
              <a:ext uri="{FF2B5EF4-FFF2-40B4-BE49-F238E27FC236}">
                <a16:creationId xmlns:a16="http://schemas.microsoft.com/office/drawing/2014/main" id="{78050A5B-10ED-4935-8F55-DDE46DF02425}"/>
              </a:ext>
            </a:extLst>
          </p:cNvPr>
          <p:cNvSpPr>
            <a:spLocks noGrp="1" noChangeArrowheads="1"/>
          </p:cNvSpPr>
          <p:nvPr>
            <p:ph type="body" idx="1"/>
          </p:nvPr>
        </p:nvSpPr>
        <p:spPr bwMode="auto">
          <a:xfrm>
            <a:off x="1441450" y="8399463"/>
            <a:ext cx="25919113" cy="2375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0687" tIns="215344" rIns="430687" bIns="215344"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028" name="Rectangle 4">
            <a:extLst>
              <a:ext uri="{FF2B5EF4-FFF2-40B4-BE49-F238E27FC236}">
                <a16:creationId xmlns:a16="http://schemas.microsoft.com/office/drawing/2014/main" id="{E33BAC10-5CA7-47DB-B4F9-E7D5FA2A477C}"/>
              </a:ext>
            </a:extLst>
          </p:cNvPr>
          <p:cNvSpPr>
            <a:spLocks noGrp="1" noChangeArrowheads="1"/>
          </p:cNvSpPr>
          <p:nvPr>
            <p:ph type="dt" sz="half" idx="2"/>
          </p:nvPr>
        </p:nvSpPr>
        <p:spPr bwMode="auto">
          <a:xfrm>
            <a:off x="1441450" y="32783463"/>
            <a:ext cx="6718300" cy="2500312"/>
          </a:xfrm>
          <a:prstGeom prst="rect">
            <a:avLst/>
          </a:prstGeom>
          <a:noFill/>
          <a:ln w="9525">
            <a:noFill/>
            <a:miter lim="800000"/>
            <a:headEnd/>
            <a:tailEnd/>
          </a:ln>
          <a:effectLst/>
        </p:spPr>
        <p:txBody>
          <a:bodyPr vert="horz" wrap="square" lIns="430687" tIns="215344" rIns="430687" bIns="215344" numCol="1" anchor="t" anchorCtr="0" compatLnSpc="1">
            <a:prstTxWarp prst="textNoShape">
              <a:avLst/>
            </a:prstTxWarp>
          </a:bodyPr>
          <a:lstStyle>
            <a:lvl1pPr eaLnBrk="1" hangingPunct="1">
              <a:defRPr sz="5555">
                <a:latin typeface="Arial" charset="0"/>
              </a:defRPr>
            </a:lvl1pPr>
          </a:lstStyle>
          <a:p>
            <a:pPr>
              <a:defRPr/>
            </a:pPr>
            <a:endParaRPr lang="fr-FR"/>
          </a:p>
        </p:txBody>
      </p:sp>
      <p:sp>
        <p:nvSpPr>
          <p:cNvPr id="1029" name="Rectangle 5">
            <a:extLst>
              <a:ext uri="{FF2B5EF4-FFF2-40B4-BE49-F238E27FC236}">
                <a16:creationId xmlns:a16="http://schemas.microsoft.com/office/drawing/2014/main" id="{07051C2C-4736-4942-AAB3-285CF27B75C6}"/>
              </a:ext>
            </a:extLst>
          </p:cNvPr>
          <p:cNvSpPr>
            <a:spLocks noGrp="1" noChangeArrowheads="1"/>
          </p:cNvSpPr>
          <p:nvPr>
            <p:ph type="ftr" sz="quarter" idx="3"/>
          </p:nvPr>
        </p:nvSpPr>
        <p:spPr bwMode="auto">
          <a:xfrm>
            <a:off x="9839325" y="32783463"/>
            <a:ext cx="9121775" cy="2500312"/>
          </a:xfrm>
          <a:prstGeom prst="rect">
            <a:avLst/>
          </a:prstGeom>
          <a:noFill/>
          <a:ln w="9525">
            <a:noFill/>
            <a:miter lim="800000"/>
            <a:headEnd/>
            <a:tailEnd/>
          </a:ln>
          <a:effectLst/>
        </p:spPr>
        <p:txBody>
          <a:bodyPr vert="horz" wrap="square" lIns="430687" tIns="215344" rIns="430687" bIns="215344" numCol="1" anchor="t" anchorCtr="0" compatLnSpc="1">
            <a:prstTxWarp prst="textNoShape">
              <a:avLst/>
            </a:prstTxWarp>
          </a:bodyPr>
          <a:lstStyle>
            <a:lvl1pPr algn="ctr" eaLnBrk="1" hangingPunct="1">
              <a:defRPr sz="5555">
                <a:latin typeface="Arial" charset="0"/>
              </a:defRPr>
            </a:lvl1pPr>
          </a:lstStyle>
          <a:p>
            <a:pPr>
              <a:defRPr/>
            </a:pPr>
            <a:endParaRPr lang="fr-FR"/>
          </a:p>
        </p:txBody>
      </p:sp>
      <p:sp>
        <p:nvSpPr>
          <p:cNvPr id="1030" name="Rectangle 6">
            <a:extLst>
              <a:ext uri="{FF2B5EF4-FFF2-40B4-BE49-F238E27FC236}">
                <a16:creationId xmlns:a16="http://schemas.microsoft.com/office/drawing/2014/main" id="{E6C09514-C760-4B03-ACE7-D3B040FFC275}"/>
              </a:ext>
            </a:extLst>
          </p:cNvPr>
          <p:cNvSpPr>
            <a:spLocks noGrp="1" noChangeArrowheads="1"/>
          </p:cNvSpPr>
          <p:nvPr>
            <p:ph type="sldNum" sz="quarter" idx="4"/>
          </p:nvPr>
        </p:nvSpPr>
        <p:spPr bwMode="auto">
          <a:xfrm>
            <a:off x="20642263" y="32783463"/>
            <a:ext cx="6718300" cy="2500312"/>
          </a:xfrm>
          <a:prstGeom prst="rect">
            <a:avLst/>
          </a:prstGeom>
          <a:noFill/>
          <a:ln w="9525">
            <a:noFill/>
            <a:miter lim="800000"/>
            <a:headEnd/>
            <a:tailEnd/>
          </a:ln>
          <a:effectLst/>
        </p:spPr>
        <p:txBody>
          <a:bodyPr vert="horz" wrap="square" lIns="430687" tIns="215344" rIns="430687" bIns="215344" numCol="1" anchor="t" anchorCtr="0" compatLnSpc="1">
            <a:prstTxWarp prst="textNoShape">
              <a:avLst/>
            </a:prstTxWarp>
          </a:bodyPr>
          <a:lstStyle>
            <a:lvl1pPr algn="r" eaLnBrk="1" hangingPunct="1">
              <a:defRPr sz="5555"/>
            </a:lvl1pPr>
          </a:lstStyle>
          <a:p>
            <a:pPr>
              <a:defRPr/>
            </a:pPr>
            <a:fld id="{F6B4C259-E956-40E2-80FF-7205FABA44F8}"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622675" rtl="0" eaLnBrk="0" fontAlgn="base" hangingPunct="0">
        <a:spcBef>
          <a:spcPct val="0"/>
        </a:spcBef>
        <a:spcAft>
          <a:spcPct val="0"/>
        </a:spcAft>
        <a:defRPr sz="17400">
          <a:solidFill>
            <a:schemeClr val="tx2"/>
          </a:solidFill>
          <a:latin typeface="+mj-lt"/>
          <a:ea typeface="+mj-ea"/>
          <a:cs typeface="+mj-cs"/>
        </a:defRPr>
      </a:lvl1pPr>
      <a:lvl2pPr algn="ctr" defTabSz="3622675" rtl="0" eaLnBrk="0" fontAlgn="base" hangingPunct="0">
        <a:spcBef>
          <a:spcPct val="0"/>
        </a:spcBef>
        <a:spcAft>
          <a:spcPct val="0"/>
        </a:spcAft>
        <a:defRPr sz="17400">
          <a:solidFill>
            <a:schemeClr val="tx2"/>
          </a:solidFill>
          <a:latin typeface="Arial" charset="0"/>
        </a:defRPr>
      </a:lvl2pPr>
      <a:lvl3pPr algn="ctr" defTabSz="3622675" rtl="0" eaLnBrk="0" fontAlgn="base" hangingPunct="0">
        <a:spcBef>
          <a:spcPct val="0"/>
        </a:spcBef>
        <a:spcAft>
          <a:spcPct val="0"/>
        </a:spcAft>
        <a:defRPr sz="17400">
          <a:solidFill>
            <a:schemeClr val="tx2"/>
          </a:solidFill>
          <a:latin typeface="Arial" charset="0"/>
        </a:defRPr>
      </a:lvl3pPr>
      <a:lvl4pPr algn="ctr" defTabSz="3622675" rtl="0" eaLnBrk="0" fontAlgn="base" hangingPunct="0">
        <a:spcBef>
          <a:spcPct val="0"/>
        </a:spcBef>
        <a:spcAft>
          <a:spcPct val="0"/>
        </a:spcAft>
        <a:defRPr sz="17400">
          <a:solidFill>
            <a:schemeClr val="tx2"/>
          </a:solidFill>
          <a:latin typeface="Arial" charset="0"/>
        </a:defRPr>
      </a:lvl4pPr>
      <a:lvl5pPr algn="ctr" defTabSz="3622675" rtl="0" eaLnBrk="0" fontAlgn="base" hangingPunct="0">
        <a:spcBef>
          <a:spcPct val="0"/>
        </a:spcBef>
        <a:spcAft>
          <a:spcPct val="0"/>
        </a:spcAft>
        <a:defRPr sz="17400">
          <a:solidFill>
            <a:schemeClr val="tx2"/>
          </a:solidFill>
          <a:latin typeface="Arial" charset="0"/>
        </a:defRPr>
      </a:lvl5pPr>
      <a:lvl6pPr marL="384780" algn="ctr" defTabSz="3623340" rtl="0" fontAlgn="base">
        <a:spcBef>
          <a:spcPct val="0"/>
        </a:spcBef>
        <a:spcAft>
          <a:spcPct val="0"/>
        </a:spcAft>
        <a:defRPr sz="17421">
          <a:solidFill>
            <a:schemeClr val="tx2"/>
          </a:solidFill>
          <a:latin typeface="Arial" charset="0"/>
        </a:defRPr>
      </a:lvl6pPr>
      <a:lvl7pPr marL="769559" algn="ctr" defTabSz="3623340" rtl="0" fontAlgn="base">
        <a:spcBef>
          <a:spcPct val="0"/>
        </a:spcBef>
        <a:spcAft>
          <a:spcPct val="0"/>
        </a:spcAft>
        <a:defRPr sz="17421">
          <a:solidFill>
            <a:schemeClr val="tx2"/>
          </a:solidFill>
          <a:latin typeface="Arial" charset="0"/>
        </a:defRPr>
      </a:lvl7pPr>
      <a:lvl8pPr marL="1154339" algn="ctr" defTabSz="3623340" rtl="0" fontAlgn="base">
        <a:spcBef>
          <a:spcPct val="0"/>
        </a:spcBef>
        <a:spcAft>
          <a:spcPct val="0"/>
        </a:spcAft>
        <a:defRPr sz="17421">
          <a:solidFill>
            <a:schemeClr val="tx2"/>
          </a:solidFill>
          <a:latin typeface="Arial" charset="0"/>
        </a:defRPr>
      </a:lvl8pPr>
      <a:lvl9pPr marL="1539118" algn="ctr" defTabSz="3623340" rtl="0" fontAlgn="base">
        <a:spcBef>
          <a:spcPct val="0"/>
        </a:spcBef>
        <a:spcAft>
          <a:spcPct val="0"/>
        </a:spcAft>
        <a:defRPr sz="17421">
          <a:solidFill>
            <a:schemeClr val="tx2"/>
          </a:solidFill>
          <a:latin typeface="Arial" charset="0"/>
        </a:defRPr>
      </a:lvl9pPr>
    </p:titleStyle>
    <p:bodyStyle>
      <a:lvl1pPr marL="1357313" indent="-1357313" algn="l" defTabSz="3622675" rtl="0" eaLnBrk="0" fontAlgn="base" hangingPunct="0">
        <a:spcBef>
          <a:spcPct val="20000"/>
        </a:spcBef>
        <a:spcAft>
          <a:spcPct val="0"/>
        </a:spcAft>
        <a:buChar char="•"/>
        <a:defRPr sz="12700">
          <a:solidFill>
            <a:schemeClr val="tx1"/>
          </a:solidFill>
          <a:latin typeface="+mn-lt"/>
          <a:ea typeface="+mn-ea"/>
          <a:cs typeface="+mn-cs"/>
        </a:defRPr>
      </a:lvl1pPr>
      <a:lvl2pPr marL="2943225" indent="-1131888" algn="l" defTabSz="3622675" rtl="0" eaLnBrk="0" fontAlgn="base" hangingPunct="0">
        <a:spcBef>
          <a:spcPct val="20000"/>
        </a:spcBef>
        <a:spcAft>
          <a:spcPct val="0"/>
        </a:spcAft>
        <a:buChar char="–"/>
        <a:defRPr sz="11100">
          <a:solidFill>
            <a:schemeClr val="tx1"/>
          </a:solidFill>
          <a:latin typeface="+mn-lt"/>
        </a:defRPr>
      </a:lvl2pPr>
      <a:lvl3pPr marL="4529138" indent="-906463" algn="l" defTabSz="3622675" rtl="0" eaLnBrk="0" fontAlgn="base" hangingPunct="0">
        <a:spcBef>
          <a:spcPct val="20000"/>
        </a:spcBef>
        <a:spcAft>
          <a:spcPct val="0"/>
        </a:spcAft>
        <a:buChar char="•"/>
        <a:defRPr sz="9500">
          <a:solidFill>
            <a:schemeClr val="tx1"/>
          </a:solidFill>
          <a:latin typeface="+mn-lt"/>
        </a:defRPr>
      </a:lvl3pPr>
      <a:lvl4pPr marL="6342063" indent="-903288" algn="l" defTabSz="3622675" rtl="0" eaLnBrk="0" fontAlgn="base" hangingPunct="0">
        <a:spcBef>
          <a:spcPct val="20000"/>
        </a:spcBef>
        <a:spcAft>
          <a:spcPct val="0"/>
        </a:spcAft>
        <a:buChar char="–"/>
        <a:defRPr sz="7900">
          <a:solidFill>
            <a:schemeClr val="tx1"/>
          </a:solidFill>
          <a:latin typeface="+mn-lt"/>
        </a:defRPr>
      </a:lvl4pPr>
      <a:lvl5pPr marL="8154988" indent="-904875" algn="l" defTabSz="3622675" rtl="0" eaLnBrk="0" fontAlgn="base" hangingPunct="0">
        <a:spcBef>
          <a:spcPct val="20000"/>
        </a:spcBef>
        <a:spcAft>
          <a:spcPct val="0"/>
        </a:spcAft>
        <a:buChar char="»"/>
        <a:defRPr sz="7900">
          <a:solidFill>
            <a:schemeClr val="tx1"/>
          </a:solidFill>
          <a:latin typeface="+mn-lt"/>
        </a:defRPr>
      </a:lvl5pPr>
      <a:lvl6pPr marL="8539968" indent="-905835" algn="l" defTabSz="3623340" rtl="0" fontAlgn="base">
        <a:spcBef>
          <a:spcPct val="20000"/>
        </a:spcBef>
        <a:spcAft>
          <a:spcPct val="0"/>
        </a:spcAft>
        <a:buChar char="»"/>
        <a:defRPr sz="7911">
          <a:solidFill>
            <a:schemeClr val="tx1"/>
          </a:solidFill>
          <a:latin typeface="+mn-lt"/>
        </a:defRPr>
      </a:lvl6pPr>
      <a:lvl7pPr marL="8924747" indent="-905835" algn="l" defTabSz="3623340" rtl="0" fontAlgn="base">
        <a:spcBef>
          <a:spcPct val="20000"/>
        </a:spcBef>
        <a:spcAft>
          <a:spcPct val="0"/>
        </a:spcAft>
        <a:buChar char="»"/>
        <a:defRPr sz="7911">
          <a:solidFill>
            <a:schemeClr val="tx1"/>
          </a:solidFill>
          <a:latin typeface="+mn-lt"/>
        </a:defRPr>
      </a:lvl7pPr>
      <a:lvl8pPr marL="9309527" indent="-905835" algn="l" defTabSz="3623340" rtl="0" fontAlgn="base">
        <a:spcBef>
          <a:spcPct val="20000"/>
        </a:spcBef>
        <a:spcAft>
          <a:spcPct val="0"/>
        </a:spcAft>
        <a:buChar char="»"/>
        <a:defRPr sz="7911">
          <a:solidFill>
            <a:schemeClr val="tx1"/>
          </a:solidFill>
          <a:latin typeface="+mn-lt"/>
        </a:defRPr>
      </a:lvl8pPr>
      <a:lvl9pPr marL="9694306" indent="-905835" algn="l" defTabSz="3623340" rtl="0" fontAlgn="base">
        <a:spcBef>
          <a:spcPct val="20000"/>
        </a:spcBef>
        <a:spcAft>
          <a:spcPct val="0"/>
        </a:spcAft>
        <a:buChar char="»"/>
        <a:defRPr sz="7911">
          <a:solidFill>
            <a:schemeClr val="tx1"/>
          </a:solidFill>
          <a:latin typeface="+mn-lt"/>
        </a:defRPr>
      </a:lvl9pPr>
    </p:bodyStyle>
    <p:otherStyle>
      <a:defPPr>
        <a:defRPr lang="fr-FR"/>
      </a:defPPr>
      <a:lvl1pPr marL="0" algn="l" defTabSz="769559" rtl="0" eaLnBrk="1" latinLnBrk="0" hangingPunct="1">
        <a:defRPr sz="1515" kern="1200">
          <a:solidFill>
            <a:schemeClr val="tx1"/>
          </a:solidFill>
          <a:latin typeface="+mn-lt"/>
          <a:ea typeface="+mn-ea"/>
          <a:cs typeface="+mn-cs"/>
        </a:defRPr>
      </a:lvl1pPr>
      <a:lvl2pPr marL="384780" algn="l" defTabSz="769559" rtl="0" eaLnBrk="1" latinLnBrk="0" hangingPunct="1">
        <a:defRPr sz="1515" kern="1200">
          <a:solidFill>
            <a:schemeClr val="tx1"/>
          </a:solidFill>
          <a:latin typeface="+mn-lt"/>
          <a:ea typeface="+mn-ea"/>
          <a:cs typeface="+mn-cs"/>
        </a:defRPr>
      </a:lvl2pPr>
      <a:lvl3pPr marL="769559" algn="l" defTabSz="769559" rtl="0" eaLnBrk="1" latinLnBrk="0" hangingPunct="1">
        <a:defRPr sz="1515" kern="1200">
          <a:solidFill>
            <a:schemeClr val="tx1"/>
          </a:solidFill>
          <a:latin typeface="+mn-lt"/>
          <a:ea typeface="+mn-ea"/>
          <a:cs typeface="+mn-cs"/>
        </a:defRPr>
      </a:lvl3pPr>
      <a:lvl4pPr marL="1154339" algn="l" defTabSz="769559" rtl="0" eaLnBrk="1" latinLnBrk="0" hangingPunct="1">
        <a:defRPr sz="1515" kern="1200">
          <a:solidFill>
            <a:schemeClr val="tx1"/>
          </a:solidFill>
          <a:latin typeface="+mn-lt"/>
          <a:ea typeface="+mn-ea"/>
          <a:cs typeface="+mn-cs"/>
        </a:defRPr>
      </a:lvl4pPr>
      <a:lvl5pPr marL="1539118" algn="l" defTabSz="769559" rtl="0" eaLnBrk="1" latinLnBrk="0" hangingPunct="1">
        <a:defRPr sz="1515" kern="1200">
          <a:solidFill>
            <a:schemeClr val="tx1"/>
          </a:solidFill>
          <a:latin typeface="+mn-lt"/>
          <a:ea typeface="+mn-ea"/>
          <a:cs typeface="+mn-cs"/>
        </a:defRPr>
      </a:lvl5pPr>
      <a:lvl6pPr marL="1923898" algn="l" defTabSz="769559" rtl="0" eaLnBrk="1" latinLnBrk="0" hangingPunct="1">
        <a:defRPr sz="1515" kern="1200">
          <a:solidFill>
            <a:schemeClr val="tx1"/>
          </a:solidFill>
          <a:latin typeface="+mn-lt"/>
          <a:ea typeface="+mn-ea"/>
          <a:cs typeface="+mn-cs"/>
        </a:defRPr>
      </a:lvl6pPr>
      <a:lvl7pPr marL="2308677" algn="l" defTabSz="769559" rtl="0" eaLnBrk="1" latinLnBrk="0" hangingPunct="1">
        <a:defRPr sz="1515" kern="1200">
          <a:solidFill>
            <a:schemeClr val="tx1"/>
          </a:solidFill>
          <a:latin typeface="+mn-lt"/>
          <a:ea typeface="+mn-ea"/>
          <a:cs typeface="+mn-cs"/>
        </a:defRPr>
      </a:lvl7pPr>
      <a:lvl8pPr marL="2693457" algn="l" defTabSz="769559" rtl="0" eaLnBrk="1" latinLnBrk="0" hangingPunct="1">
        <a:defRPr sz="1515" kern="1200">
          <a:solidFill>
            <a:schemeClr val="tx1"/>
          </a:solidFill>
          <a:latin typeface="+mn-lt"/>
          <a:ea typeface="+mn-ea"/>
          <a:cs typeface="+mn-cs"/>
        </a:defRPr>
      </a:lvl8pPr>
      <a:lvl9pPr marL="3078236" algn="l" defTabSz="769559" rtl="0" eaLnBrk="1" latinLnBrk="0" hangingPunct="1">
        <a:defRPr sz="15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8" name="Rectangle 110">
            <a:extLst>
              <a:ext uri="{FF2B5EF4-FFF2-40B4-BE49-F238E27FC236}">
                <a16:creationId xmlns:a16="http://schemas.microsoft.com/office/drawing/2014/main" id="{BDB46D6F-8F7A-4A01-A4D3-CF8F7B46D52B}"/>
              </a:ext>
            </a:extLst>
          </p:cNvPr>
          <p:cNvSpPr>
            <a:spLocks noChangeArrowheads="1"/>
          </p:cNvSpPr>
          <p:nvPr/>
        </p:nvSpPr>
        <p:spPr bwMode="auto">
          <a:xfrm>
            <a:off x="776288" y="4611688"/>
            <a:ext cx="27247850" cy="3484134"/>
          </a:xfrm>
          <a:prstGeom prst="rect">
            <a:avLst/>
          </a:prstGeom>
          <a:ln>
            <a:headEnd/>
            <a:tailEnd/>
          </a:ln>
        </p:spPr>
        <p:style>
          <a:lnRef idx="1">
            <a:schemeClr val="accent6"/>
          </a:lnRef>
          <a:fillRef idx="1002">
            <a:schemeClr val="lt1"/>
          </a:fillRef>
          <a:effectRef idx="1">
            <a:schemeClr val="accent6"/>
          </a:effectRef>
          <a:fontRef idx="minor">
            <a:schemeClr val="dk1"/>
          </a:fontRef>
        </p:style>
        <p:txBody>
          <a:bodyPr lIns="97638" tIns="48819" rIns="97638" bIns="48819">
            <a:spAutoFit/>
          </a:bodyPr>
          <a:lstStyle/>
          <a:p>
            <a:pPr defTabSz="3623340" eaLnBrk="1" hangingPunct="1">
              <a:defRPr/>
            </a:pPr>
            <a:r>
              <a:rPr lang="fr-FR" sz="2800" b="1" dirty="0">
                <a:solidFill>
                  <a:schemeClr val="tx1"/>
                </a:solidFill>
                <a:latin typeface="Times New Roman" panose="02020603050405020304" pitchFamily="18" charset="0"/>
                <a:cs typeface="Times New Roman" panose="02020603050405020304" pitchFamily="18" charset="0"/>
              </a:rPr>
              <a:t>Abstract:</a:t>
            </a:r>
          </a:p>
          <a:p>
            <a:r>
              <a:rPr lang="en-GB" sz="2400" dirty="0"/>
              <a:t>In this contribution we assessed the effect </a:t>
            </a:r>
            <a:r>
              <a:rPr lang="en-GB" sz="2400" dirty="0">
                <a:latin typeface="Times New Roman" pitchFamily="18" charset="0"/>
                <a:cs typeface="Times New Roman" pitchFamily="18" charset="0"/>
              </a:rPr>
              <a:t>of the cooking methods and temperatures </a:t>
            </a:r>
            <a:r>
              <a:rPr lang="en-US" sz="2400" dirty="0">
                <a:solidFill>
                  <a:schemeClr val="tx1"/>
                </a:solidFill>
                <a:latin typeface="Times New Roman" pitchFamily="18" charset="0"/>
                <a:cs typeface="Times New Roman" pitchFamily="18" charset="0"/>
              </a:rPr>
              <a:t>on </a:t>
            </a:r>
            <a:r>
              <a:rPr lang="en-GB" sz="2400" dirty="0"/>
              <a:t>their meat quality </a:t>
            </a:r>
            <a:r>
              <a:rPr lang="en-GB" sz="2400" dirty="0" err="1"/>
              <a:t>especiallay</a:t>
            </a:r>
            <a:r>
              <a:rPr lang="en-GB" sz="2400" dirty="0"/>
              <a:t> on fatty acids composition and </a:t>
            </a:r>
            <a:r>
              <a:rPr lang="en-US" sz="2400" dirty="0">
                <a:solidFill>
                  <a:schemeClr val="tx1"/>
                </a:solidFill>
                <a:latin typeface="Times New Roman" pitchFamily="18" charset="0"/>
                <a:cs typeface="Times New Roman" pitchFamily="18" charset="0"/>
              </a:rPr>
              <a:t> </a:t>
            </a:r>
            <a:r>
              <a:rPr lang="en-US" sz="2400" dirty="0" err="1">
                <a:solidFill>
                  <a:schemeClr val="tx1"/>
                </a:solidFill>
                <a:latin typeface="Times New Roman" pitchFamily="18" charset="0"/>
                <a:cs typeface="Times New Roman" pitchFamily="18" charset="0"/>
              </a:rPr>
              <a:t>colour</a:t>
            </a:r>
            <a:r>
              <a:rPr lang="en-US" sz="2400" dirty="0">
                <a:solidFill>
                  <a:schemeClr val="tx1"/>
                </a:solidFill>
                <a:latin typeface="Times New Roman" pitchFamily="18" charset="0"/>
                <a:cs typeface="Times New Roman" pitchFamily="18" charset="0"/>
              </a:rPr>
              <a:t> characteristics of meat lamb fed on the Algerian pastures </a:t>
            </a:r>
            <a:r>
              <a:rPr lang="en-US" sz="2400" dirty="0">
                <a:latin typeface="Times New Roman" pitchFamily="18" charset="0"/>
                <a:cs typeface="Times New Roman" pitchFamily="18" charset="0"/>
              </a:rPr>
              <a:t>. The </a:t>
            </a:r>
            <a:r>
              <a:rPr lang="en-GB" sz="2400" dirty="0"/>
              <a:t>investigation</a:t>
            </a:r>
            <a:r>
              <a:rPr lang="en-US" sz="2400" dirty="0">
                <a:latin typeface="Times New Roman" pitchFamily="18" charset="0"/>
                <a:cs typeface="Times New Roman" pitchFamily="18" charset="0"/>
              </a:rPr>
              <a:t> was carried out in spring 2014 on two groups of lambs (</a:t>
            </a:r>
            <a:r>
              <a:rPr lang="en-US" sz="2400" dirty="0" err="1">
                <a:latin typeface="Times New Roman" pitchFamily="18" charset="0"/>
                <a:cs typeface="Times New Roman" pitchFamily="18" charset="0"/>
              </a:rPr>
              <a:t>Rumbi</a:t>
            </a:r>
            <a:r>
              <a:rPr lang="en-US" sz="2400" dirty="0">
                <a:latin typeface="Times New Roman" pitchFamily="18" charset="0"/>
                <a:cs typeface="Times New Roman" pitchFamily="18" charset="0"/>
              </a:rPr>
              <a:t> breed) feeding either on pasture supplemented with hay in a highland area  or on pasture supplemented with concentrate in a steppe area, with a free access to water. </a:t>
            </a:r>
            <a:r>
              <a:rPr lang="en-GB" sz="2400" dirty="0">
                <a:latin typeface="Times New Roman" pitchFamily="18" charset="0"/>
                <a:cs typeface="Times New Roman" pitchFamily="18" charset="0"/>
              </a:rPr>
              <a:t>After slaughter,</a:t>
            </a:r>
            <a:r>
              <a:rPr lang="en-US" sz="2400" dirty="0">
                <a:latin typeface="Times New Roman" pitchFamily="18" charset="0"/>
                <a:cs typeface="Times New Roman" pitchFamily="18" charset="0"/>
              </a:rPr>
              <a:t> s</a:t>
            </a:r>
            <a:r>
              <a:rPr lang="en-GB" sz="2400" dirty="0" err="1">
                <a:latin typeface="Times New Roman" pitchFamily="18" charset="0"/>
                <a:cs typeface="Times New Roman" pitchFamily="18" charset="0"/>
              </a:rPr>
              <a:t>amples</a:t>
            </a:r>
            <a:r>
              <a:rPr lang="en-GB" sz="2400" dirty="0">
                <a:latin typeface="Times New Roman" pitchFamily="18" charset="0"/>
                <a:cs typeface="Times New Roman" pitchFamily="18" charset="0"/>
              </a:rPr>
              <a:t> of the Longissimus thoracis have been removed</a:t>
            </a:r>
            <a:r>
              <a:rPr lang="en-US" sz="2400" dirty="0">
                <a:latin typeface="Times New Roman" pitchFamily="18" charset="0"/>
                <a:cs typeface="Times New Roman" pitchFamily="18" charset="0"/>
              </a:rPr>
              <a:t>, cooked and subjected for further analysis. </a:t>
            </a:r>
            <a:r>
              <a:rPr lang="en-GB" sz="2400" dirty="0"/>
              <a:t>The results showed more fat in the meat from the steppe group than in the highland one (respectively 11.78% vs. 7.70%, p&lt;0.001). The polyunsaturated fatty acid (PUFA) levels of meat from lambs raised in the steppe were higher compared to the highland group. The n-3 PUFA and C18:3 n-3 (ALA) levels were significantly higher in the tissue from the steppe group, but there was no significant difference between the highland and the steppe lamb meat with regards to C18:2 n-6 (LA) levels. The LA/ALA and n-6/n-3 ratios reached 9% and 5.67% for highland and steppe animals, respectively (P&lt;0.001) and 3.45% and 3.01% for the steppe-bred animals and highland (P&lt;0.001).  </a:t>
            </a:r>
            <a:endParaRPr lang="en-US" sz="2400" dirty="0">
              <a:latin typeface="Times New Roman" pitchFamily="18" charset="0"/>
              <a:cs typeface="Times New Roman" pitchFamily="18" charset="0"/>
            </a:endParaRPr>
          </a:p>
          <a:p>
            <a:r>
              <a:rPr lang="fr-FR" sz="2400" b="1" i="1" dirty="0">
                <a:solidFill>
                  <a:schemeClr val="tx1"/>
                </a:solidFill>
                <a:latin typeface="Times New Roman" panose="02020603050405020304" pitchFamily="18" charset="0"/>
                <a:cs typeface="Times New Roman" panose="02020603050405020304" pitchFamily="18" charset="0"/>
              </a:rPr>
              <a:t>Keywords:</a:t>
            </a:r>
            <a:r>
              <a:rPr lang="en-US" sz="2400" b="1" i="1" dirty="0">
                <a:latin typeface="Times New Roman" pitchFamily="18" charset="0"/>
                <a:cs typeface="Times New Roman" pitchFamily="18" charset="0"/>
              </a:rPr>
              <a:t> aroma compound;  feeding; GC–</a:t>
            </a:r>
            <a:r>
              <a:rPr lang="en-US" sz="2400" b="1" i="1" dirty="0" err="1">
                <a:latin typeface="Times New Roman" pitchFamily="18" charset="0"/>
                <a:cs typeface="Times New Roman" pitchFamily="18" charset="0"/>
              </a:rPr>
              <a:t>olfactometry</a:t>
            </a:r>
            <a:r>
              <a:rPr lang="en-US" sz="2400" b="1" i="1" dirty="0">
                <a:latin typeface="Times New Roman" pitchFamily="18" charset="0"/>
                <a:cs typeface="Times New Roman" pitchFamily="18" charset="0"/>
              </a:rPr>
              <a:t>; lamb meat.</a:t>
            </a:r>
            <a:r>
              <a:rPr lang="en-US" sz="2400" dirty="0"/>
              <a:t> </a:t>
            </a:r>
            <a:endParaRPr lang="fr-FR" sz="2400" b="1" i="1" dirty="0">
              <a:solidFill>
                <a:schemeClr val="tx1"/>
              </a:solidFill>
              <a:latin typeface="Times New Roman" pitchFamily="18" charset="0"/>
              <a:cs typeface="Times New Roman" pitchFamily="18" charset="0"/>
            </a:endParaRPr>
          </a:p>
        </p:txBody>
      </p:sp>
      <p:sp>
        <p:nvSpPr>
          <p:cNvPr id="4099" name="Line 694">
            <a:extLst>
              <a:ext uri="{FF2B5EF4-FFF2-40B4-BE49-F238E27FC236}">
                <a16:creationId xmlns:a16="http://schemas.microsoft.com/office/drawing/2014/main" id="{D66328FB-A8D9-46B8-B731-EE60213C5A5D}"/>
              </a:ext>
            </a:extLst>
          </p:cNvPr>
          <p:cNvSpPr>
            <a:spLocks noChangeShapeType="1"/>
          </p:cNvSpPr>
          <p:nvPr/>
        </p:nvSpPr>
        <p:spPr bwMode="auto">
          <a:xfrm>
            <a:off x="14012863" y="143811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120">
              <a:latin typeface="Times New Roman" panose="02020603050405020304" pitchFamily="18" charset="0"/>
              <a:cs typeface="Times New Roman" panose="02020603050405020304" pitchFamily="18" charset="0"/>
            </a:endParaRPr>
          </a:p>
        </p:txBody>
      </p:sp>
      <p:sp>
        <p:nvSpPr>
          <p:cNvPr id="4100" name="Line 1684">
            <a:extLst>
              <a:ext uri="{FF2B5EF4-FFF2-40B4-BE49-F238E27FC236}">
                <a16:creationId xmlns:a16="http://schemas.microsoft.com/office/drawing/2014/main" id="{3BCBB454-B2B0-40C6-8CE8-075D4824B06D}"/>
              </a:ext>
            </a:extLst>
          </p:cNvPr>
          <p:cNvSpPr>
            <a:spLocks noChangeShapeType="1"/>
          </p:cNvSpPr>
          <p:nvPr/>
        </p:nvSpPr>
        <p:spPr bwMode="auto">
          <a:xfrm>
            <a:off x="14012863" y="143811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120">
              <a:latin typeface="Times New Roman" panose="02020603050405020304" pitchFamily="18" charset="0"/>
              <a:cs typeface="Times New Roman" panose="02020603050405020304" pitchFamily="18" charset="0"/>
            </a:endParaRPr>
          </a:p>
        </p:txBody>
      </p:sp>
      <p:sp>
        <p:nvSpPr>
          <p:cNvPr id="4101" name="Rectangle 4336">
            <a:extLst>
              <a:ext uri="{FF2B5EF4-FFF2-40B4-BE49-F238E27FC236}">
                <a16:creationId xmlns:a16="http://schemas.microsoft.com/office/drawing/2014/main" id="{F4E3FAAB-A627-4EF3-A3E9-E64729C97FD1}"/>
              </a:ext>
            </a:extLst>
          </p:cNvPr>
          <p:cNvSpPr>
            <a:spLocks noChangeArrowheads="1"/>
          </p:cNvSpPr>
          <p:nvPr/>
        </p:nvSpPr>
        <p:spPr bwMode="auto">
          <a:xfrm>
            <a:off x="6702425" y="13923963"/>
            <a:ext cx="196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7638" tIns="48819" rIns="97638" bIns="48819" anchor="ctr">
            <a:spAutoFit/>
          </a:bodyPr>
          <a:lstStyle>
            <a:lvl1pPr defTabSz="1160463">
              <a:spcBef>
                <a:spcPct val="20000"/>
              </a:spcBef>
              <a:buChar char="•"/>
              <a:defRPr sz="15100">
                <a:solidFill>
                  <a:schemeClr val="tx1"/>
                </a:solidFill>
                <a:latin typeface="Arial" panose="020B0604020202020204" pitchFamily="34" charset="0"/>
              </a:defRPr>
            </a:lvl1pPr>
            <a:lvl2pPr marL="742950" indent="-285750" defTabSz="1160463">
              <a:spcBef>
                <a:spcPct val="20000"/>
              </a:spcBef>
              <a:buChar char="–"/>
              <a:defRPr sz="13200">
                <a:solidFill>
                  <a:schemeClr val="tx1"/>
                </a:solidFill>
                <a:latin typeface="Arial" panose="020B0604020202020204" pitchFamily="34" charset="0"/>
              </a:defRPr>
            </a:lvl2pPr>
            <a:lvl3pPr marL="1143000" indent="-228600" defTabSz="1160463">
              <a:spcBef>
                <a:spcPct val="20000"/>
              </a:spcBef>
              <a:buChar char="•"/>
              <a:defRPr sz="11300">
                <a:solidFill>
                  <a:schemeClr val="tx1"/>
                </a:solidFill>
                <a:latin typeface="Arial" panose="020B0604020202020204" pitchFamily="34" charset="0"/>
              </a:defRPr>
            </a:lvl3pPr>
            <a:lvl4pPr marL="1600200" indent="-228600" defTabSz="1160463">
              <a:spcBef>
                <a:spcPct val="20000"/>
              </a:spcBef>
              <a:buChar char="–"/>
              <a:defRPr sz="9400">
                <a:solidFill>
                  <a:schemeClr val="tx1"/>
                </a:solidFill>
                <a:latin typeface="Arial" panose="020B0604020202020204" pitchFamily="34" charset="0"/>
              </a:defRPr>
            </a:lvl4pPr>
            <a:lvl5pPr marL="2057400" indent="-228600" defTabSz="1160463">
              <a:spcBef>
                <a:spcPct val="20000"/>
              </a:spcBef>
              <a:buChar char="»"/>
              <a:defRPr sz="9400">
                <a:solidFill>
                  <a:schemeClr val="tx1"/>
                </a:solidFill>
                <a:latin typeface="Arial" panose="020B0604020202020204" pitchFamily="34" charset="0"/>
              </a:defRPr>
            </a:lvl5pPr>
            <a:lvl6pPr marL="25146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936">
              <a:latin typeface="Times New Roman" panose="02020603050405020304" pitchFamily="18" charset="0"/>
              <a:cs typeface="Times New Roman" panose="02020603050405020304" pitchFamily="18" charset="0"/>
            </a:endParaRPr>
          </a:p>
        </p:txBody>
      </p:sp>
      <p:sp>
        <p:nvSpPr>
          <p:cNvPr id="4102" name="Rectangle 5196">
            <a:extLst>
              <a:ext uri="{FF2B5EF4-FFF2-40B4-BE49-F238E27FC236}">
                <a16:creationId xmlns:a16="http://schemas.microsoft.com/office/drawing/2014/main" id="{14C7EA99-2AD7-4300-88A7-EC30FAE1E804}"/>
              </a:ext>
            </a:extLst>
          </p:cNvPr>
          <p:cNvSpPr>
            <a:spLocks noChangeArrowheads="1"/>
          </p:cNvSpPr>
          <p:nvPr/>
        </p:nvSpPr>
        <p:spPr bwMode="auto">
          <a:xfrm>
            <a:off x="1673225" y="16695738"/>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03" name="Rectangle 5216">
            <a:extLst>
              <a:ext uri="{FF2B5EF4-FFF2-40B4-BE49-F238E27FC236}">
                <a16:creationId xmlns:a16="http://schemas.microsoft.com/office/drawing/2014/main" id="{E48C9986-114A-4EF1-BB6C-20DCB09033AF}"/>
              </a:ext>
            </a:extLst>
          </p:cNvPr>
          <p:cNvSpPr>
            <a:spLocks noChangeArrowheads="1"/>
          </p:cNvSpPr>
          <p:nvPr/>
        </p:nvSpPr>
        <p:spPr bwMode="auto">
          <a:xfrm>
            <a:off x="10153650" y="18100675"/>
            <a:ext cx="12795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7638" tIns="48819" rIns="97638" bIns="48819" anchor="ctr">
            <a:spAutoFit/>
          </a:bodyPr>
          <a:lstStyle>
            <a:lvl1pPr defTabSz="1160463">
              <a:spcBef>
                <a:spcPct val="20000"/>
              </a:spcBef>
              <a:buChar char="•"/>
              <a:defRPr sz="15100">
                <a:solidFill>
                  <a:schemeClr val="tx1"/>
                </a:solidFill>
                <a:latin typeface="Arial" panose="020B0604020202020204" pitchFamily="34" charset="0"/>
              </a:defRPr>
            </a:lvl1pPr>
            <a:lvl2pPr marL="742950" indent="-285750" defTabSz="1160463">
              <a:spcBef>
                <a:spcPct val="20000"/>
              </a:spcBef>
              <a:buChar char="–"/>
              <a:defRPr sz="13200">
                <a:solidFill>
                  <a:schemeClr val="tx1"/>
                </a:solidFill>
                <a:latin typeface="Arial" panose="020B0604020202020204" pitchFamily="34" charset="0"/>
              </a:defRPr>
            </a:lvl2pPr>
            <a:lvl3pPr marL="1143000" indent="-228600" defTabSz="1160463">
              <a:spcBef>
                <a:spcPct val="20000"/>
              </a:spcBef>
              <a:buChar char="•"/>
              <a:defRPr sz="11300">
                <a:solidFill>
                  <a:schemeClr val="tx1"/>
                </a:solidFill>
                <a:latin typeface="Arial" panose="020B0604020202020204" pitchFamily="34" charset="0"/>
              </a:defRPr>
            </a:lvl3pPr>
            <a:lvl4pPr marL="1600200" indent="-228600" defTabSz="1160463">
              <a:spcBef>
                <a:spcPct val="20000"/>
              </a:spcBef>
              <a:buChar char="–"/>
              <a:defRPr sz="9400">
                <a:solidFill>
                  <a:schemeClr val="tx1"/>
                </a:solidFill>
                <a:latin typeface="Arial" panose="020B0604020202020204" pitchFamily="34" charset="0"/>
              </a:defRPr>
            </a:lvl4pPr>
            <a:lvl5pPr marL="2057400" indent="-228600" defTabSz="1160463">
              <a:spcBef>
                <a:spcPct val="20000"/>
              </a:spcBef>
              <a:buChar char="»"/>
              <a:defRPr sz="9400">
                <a:solidFill>
                  <a:schemeClr val="tx1"/>
                </a:solidFill>
                <a:latin typeface="Arial" panose="020B0604020202020204" pitchFamily="34" charset="0"/>
              </a:defRPr>
            </a:lvl5pPr>
            <a:lvl6pPr marL="25146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1262">
                <a:latin typeface="Times New Roman" panose="02020603050405020304" pitchFamily="18" charset="0"/>
                <a:cs typeface="Times New Roman" panose="02020603050405020304" pitchFamily="18" charset="0"/>
              </a:rPr>
              <a:t>                           </a:t>
            </a:r>
            <a:endParaRPr lang="fr-FR" altLang="fr-FR" sz="1936">
              <a:latin typeface="Times New Roman" panose="02020603050405020304" pitchFamily="18" charset="0"/>
              <a:cs typeface="Times New Roman" panose="02020603050405020304" pitchFamily="18" charset="0"/>
            </a:endParaRPr>
          </a:p>
        </p:txBody>
      </p:sp>
      <p:sp>
        <p:nvSpPr>
          <p:cNvPr id="4104" name="Rectangle 5387">
            <a:extLst>
              <a:ext uri="{FF2B5EF4-FFF2-40B4-BE49-F238E27FC236}">
                <a16:creationId xmlns:a16="http://schemas.microsoft.com/office/drawing/2014/main" id="{3BDB37A2-6478-499E-AE51-FC17DAF0FF43}"/>
              </a:ext>
            </a:extLst>
          </p:cNvPr>
          <p:cNvSpPr>
            <a:spLocks noChangeArrowheads="1"/>
          </p:cNvSpPr>
          <p:nvPr/>
        </p:nvSpPr>
        <p:spPr bwMode="auto">
          <a:xfrm>
            <a:off x="7146925" y="21856700"/>
            <a:ext cx="1358900"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7638" tIns="48819" rIns="97638" bIns="48819" anchor="ctr">
            <a:spAutoFit/>
          </a:bodyPr>
          <a:lstStyle>
            <a:lvl1pPr defTabSz="1160463">
              <a:spcBef>
                <a:spcPct val="20000"/>
              </a:spcBef>
              <a:buChar char="•"/>
              <a:defRPr sz="15100">
                <a:solidFill>
                  <a:schemeClr val="tx1"/>
                </a:solidFill>
                <a:latin typeface="Arial" panose="020B0604020202020204" pitchFamily="34" charset="0"/>
              </a:defRPr>
            </a:lvl1pPr>
            <a:lvl2pPr marL="742950" indent="-285750" defTabSz="1160463">
              <a:spcBef>
                <a:spcPct val="20000"/>
              </a:spcBef>
              <a:buChar char="–"/>
              <a:defRPr sz="13200">
                <a:solidFill>
                  <a:schemeClr val="tx1"/>
                </a:solidFill>
                <a:latin typeface="Arial" panose="020B0604020202020204" pitchFamily="34" charset="0"/>
              </a:defRPr>
            </a:lvl2pPr>
            <a:lvl3pPr marL="1143000" indent="-228600" defTabSz="1160463">
              <a:spcBef>
                <a:spcPct val="20000"/>
              </a:spcBef>
              <a:buChar char="•"/>
              <a:defRPr sz="11300">
                <a:solidFill>
                  <a:schemeClr val="tx1"/>
                </a:solidFill>
                <a:latin typeface="Arial" panose="020B0604020202020204" pitchFamily="34" charset="0"/>
              </a:defRPr>
            </a:lvl3pPr>
            <a:lvl4pPr marL="1600200" indent="-228600" defTabSz="1160463">
              <a:spcBef>
                <a:spcPct val="20000"/>
              </a:spcBef>
              <a:buChar char="–"/>
              <a:defRPr sz="9400">
                <a:solidFill>
                  <a:schemeClr val="tx1"/>
                </a:solidFill>
                <a:latin typeface="Arial" panose="020B0604020202020204" pitchFamily="34" charset="0"/>
              </a:defRPr>
            </a:lvl4pPr>
            <a:lvl5pPr marL="2057400" indent="-228600" defTabSz="1160463">
              <a:spcBef>
                <a:spcPct val="20000"/>
              </a:spcBef>
              <a:buChar char="»"/>
              <a:defRPr sz="9400">
                <a:solidFill>
                  <a:schemeClr val="tx1"/>
                </a:solidFill>
                <a:latin typeface="Arial" panose="020B0604020202020204" pitchFamily="34" charset="0"/>
              </a:defRPr>
            </a:lvl5pPr>
            <a:lvl6pPr marL="25146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1262">
                <a:latin typeface="Times New Roman" panose="02020603050405020304" pitchFamily="18" charset="0"/>
                <a:cs typeface="Times New Roman" panose="02020603050405020304" pitchFamily="18" charset="0"/>
              </a:rPr>
              <a:t>                             </a:t>
            </a:r>
            <a:endParaRPr lang="fr-FR" altLang="fr-FR" sz="1936">
              <a:latin typeface="Times New Roman" panose="02020603050405020304" pitchFamily="18" charset="0"/>
              <a:cs typeface="Times New Roman" panose="02020603050405020304" pitchFamily="18" charset="0"/>
            </a:endParaRPr>
          </a:p>
        </p:txBody>
      </p:sp>
      <p:sp>
        <p:nvSpPr>
          <p:cNvPr id="4105" name="Text Box 5458">
            <a:extLst>
              <a:ext uri="{FF2B5EF4-FFF2-40B4-BE49-F238E27FC236}">
                <a16:creationId xmlns:a16="http://schemas.microsoft.com/office/drawing/2014/main" id="{423E78B5-EB8D-4A1B-BAC9-BCDD1B7263A9}"/>
              </a:ext>
            </a:extLst>
          </p:cNvPr>
          <p:cNvSpPr txBox="1">
            <a:spLocks noChangeArrowheads="1"/>
          </p:cNvSpPr>
          <p:nvPr/>
        </p:nvSpPr>
        <p:spPr bwMode="auto">
          <a:xfrm>
            <a:off x="14272554" y="23807968"/>
            <a:ext cx="5587454" cy="467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7638" tIns="48819" rIns="97638" bIns="48819">
            <a:spAutoFit/>
          </a:bodyPr>
          <a:lstStyle>
            <a:lvl1pPr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2400" b="1" dirty="0">
                <a:solidFill>
                  <a:srgbClr val="008000"/>
                </a:solidFill>
                <a:latin typeface="Times New Roman" panose="02020603050405020304" pitchFamily="18" charset="0"/>
                <a:ea typeface="宋体" panose="02010600030101010101" pitchFamily="2" charset="-122"/>
                <a:cs typeface="Times New Roman" panose="02020603050405020304" pitchFamily="18" charset="0"/>
              </a:rPr>
              <a:t>REFERENCES BIBLIOGRAPHIQUES</a:t>
            </a:r>
            <a:endParaRPr lang="en-GB" altLang="fr-FR" sz="2400" b="1" dirty="0">
              <a:solidFill>
                <a:srgbClr val="008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106" name="Rectangle 8030">
            <a:extLst>
              <a:ext uri="{FF2B5EF4-FFF2-40B4-BE49-F238E27FC236}">
                <a16:creationId xmlns:a16="http://schemas.microsoft.com/office/drawing/2014/main" id="{D06BE94E-3C0B-43F6-B9EC-3C9151BCCC36}"/>
              </a:ext>
            </a:extLst>
          </p:cNvPr>
          <p:cNvSpPr>
            <a:spLocks noChangeArrowheads="1"/>
          </p:cNvSpPr>
          <p:nvPr/>
        </p:nvSpPr>
        <p:spPr bwMode="auto">
          <a:xfrm>
            <a:off x="1006725" y="10295013"/>
            <a:ext cx="12745416" cy="5262979"/>
          </a:xfrm>
          <a:prstGeom prst="rect">
            <a:avLst/>
          </a:prstGeom>
          <a:ln/>
          <a:extLst/>
        </p:spPr>
        <p:style>
          <a:lnRef idx="1">
            <a:schemeClr val="accent3"/>
          </a:lnRef>
          <a:fillRef idx="1003">
            <a:schemeClr val="lt1"/>
          </a:fillRef>
          <a:effectRef idx="2">
            <a:schemeClr val="accent3"/>
          </a:effectRef>
          <a:fontRef idx="minor">
            <a:schemeClr val="lt1"/>
          </a:fontRef>
        </p:style>
        <p:txBody>
          <a:bodyPr wrap="square" anchor="ctr">
            <a:spAutoFit/>
          </a:bodyPr>
          <a:lstStyle>
            <a:lvl1pPr indent="180975">
              <a:spcBef>
                <a:spcPct val="20000"/>
              </a:spcBef>
              <a:buChar char="•"/>
              <a:tabLst>
                <a:tab pos="180975" algn="l"/>
              </a:tabLst>
              <a:defRPr sz="15100">
                <a:solidFill>
                  <a:schemeClr val="tx1"/>
                </a:solidFill>
                <a:latin typeface="Arial" panose="020B0604020202020204" pitchFamily="34" charset="0"/>
              </a:defRPr>
            </a:lvl1pPr>
            <a:lvl2pPr marL="742950" indent="-285750">
              <a:spcBef>
                <a:spcPct val="20000"/>
              </a:spcBef>
              <a:buChar char="–"/>
              <a:tabLst>
                <a:tab pos="180975" algn="l"/>
              </a:tabLst>
              <a:defRPr sz="13200">
                <a:solidFill>
                  <a:schemeClr val="tx1"/>
                </a:solidFill>
                <a:latin typeface="Arial" panose="020B0604020202020204" pitchFamily="34" charset="0"/>
              </a:defRPr>
            </a:lvl2pPr>
            <a:lvl3pPr marL="1143000" indent="-228600">
              <a:spcBef>
                <a:spcPct val="20000"/>
              </a:spcBef>
              <a:buChar char="•"/>
              <a:tabLst>
                <a:tab pos="180975" algn="l"/>
              </a:tabLst>
              <a:defRPr sz="11300">
                <a:solidFill>
                  <a:schemeClr val="tx1"/>
                </a:solidFill>
                <a:latin typeface="Arial" panose="020B0604020202020204" pitchFamily="34" charset="0"/>
              </a:defRPr>
            </a:lvl3pPr>
            <a:lvl4pPr marL="1600200" indent="-228600">
              <a:spcBef>
                <a:spcPct val="20000"/>
              </a:spcBef>
              <a:buChar char="–"/>
              <a:tabLst>
                <a:tab pos="180975" algn="l"/>
              </a:tabLst>
              <a:defRPr sz="9400">
                <a:solidFill>
                  <a:schemeClr val="tx1"/>
                </a:solidFill>
                <a:latin typeface="Arial" panose="020B0604020202020204" pitchFamily="34" charset="0"/>
              </a:defRPr>
            </a:lvl4pPr>
            <a:lvl5pPr marL="2057400" indent="-228600">
              <a:spcBef>
                <a:spcPct val="20000"/>
              </a:spcBef>
              <a:buChar char="»"/>
              <a:tabLst>
                <a:tab pos="180975" algn="l"/>
              </a:tabLst>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9pPr>
          </a:lstStyle>
          <a:p>
            <a:pPr marL="11113" indent="-11113" algn="just"/>
            <a:r>
              <a:rPr lang="en-US" sz="2400" dirty="0">
                <a:latin typeface="Times New Roman" pitchFamily="18" charset="0"/>
                <a:cs typeface="Times New Roman" pitchFamily="18" charset="0"/>
              </a:rPr>
              <a:t>In Steppe, sheep farming is one of the most traditional agricultural activities and occupies a very important place in domain of animal production and is the first red meat provider.</a:t>
            </a:r>
            <a:r>
              <a:rPr lang="en-GB" sz="2400" dirty="0">
                <a:latin typeface="Times New Roman" pitchFamily="18" charset="0"/>
                <a:cs typeface="Times New Roman" pitchFamily="18" charset="0"/>
              </a:rPr>
              <a:t> </a:t>
            </a:r>
            <a:r>
              <a:rPr lang="gsw-FR" sz="2400" dirty="0">
                <a:latin typeface="Times New Roman" pitchFamily="18" charset="0"/>
                <a:cs typeface="Times New Roman" pitchFamily="18" charset="0"/>
              </a:rPr>
              <a:t>Ruminant meat is an important source of nutrients and is also of high sensory value. However,the importance and nature of these characteristics depend on ruminant nutrition. </a:t>
            </a:r>
            <a:r>
              <a:rPr lang="en-GB" sz="2400" dirty="0">
                <a:latin typeface="Times New Roman" pitchFamily="18" charset="0"/>
                <a:cs typeface="Times New Roman" pitchFamily="18" charset="0"/>
              </a:rPr>
              <a:t>Several previous studies </a:t>
            </a:r>
            <a:r>
              <a:rPr lang="gsw-FR" sz="2400" i="1" dirty="0">
                <a:solidFill>
                  <a:srgbClr val="C00000"/>
                </a:solidFill>
                <a:latin typeface="Times New Roman" pitchFamily="18" charset="0"/>
                <a:cs typeface="Times New Roman" pitchFamily="18" charset="0"/>
              </a:rPr>
              <a:t>(Wood et al., 2008;  </a:t>
            </a:r>
            <a:r>
              <a:rPr lang="en-US" sz="2400" i="1" dirty="0" err="1">
                <a:solidFill>
                  <a:srgbClr val="C00000"/>
                </a:solidFill>
                <a:latin typeface="Times New Roman" pitchFamily="18" charset="0"/>
                <a:cs typeface="Times New Roman" pitchFamily="18" charset="0"/>
              </a:rPr>
              <a:t>Prache</a:t>
            </a:r>
            <a:r>
              <a:rPr lang="en-US" sz="2400" i="1" dirty="0">
                <a:solidFill>
                  <a:srgbClr val="C00000"/>
                </a:solidFill>
                <a:latin typeface="Times New Roman" pitchFamily="18" charset="0"/>
                <a:cs typeface="Times New Roman" pitchFamily="18" charset="0"/>
              </a:rPr>
              <a:t> et al., </a:t>
            </a:r>
            <a:r>
              <a:rPr lang="gsw-FR" sz="2400" i="1" dirty="0">
                <a:solidFill>
                  <a:srgbClr val="C00000"/>
                </a:solidFill>
                <a:latin typeface="Times New Roman" pitchFamily="18" charset="0"/>
                <a:cs typeface="Times New Roman" pitchFamily="18" charset="0"/>
              </a:rPr>
              <a:t>2011) </a:t>
            </a:r>
            <a:r>
              <a:rPr lang="en-GB" sz="2400" dirty="0">
                <a:latin typeface="Times New Roman" pitchFamily="18" charset="0"/>
                <a:cs typeface="Times New Roman" pitchFamily="18" charset="0"/>
              </a:rPr>
              <a:t>have suggested that the nutritional quality of meat is influenced by its lipid component, and healthy fatty acid concentrations increase with the copious consumption of herbs</a:t>
            </a:r>
            <a:r>
              <a:rPr lang="gsw-FR" sz="2400" dirty="0">
                <a:latin typeface="Times New Roman" pitchFamily="18" charset="0"/>
                <a:cs typeface="Times New Roman" pitchFamily="18" charset="0"/>
              </a:rPr>
              <a:t>. </a:t>
            </a:r>
            <a:r>
              <a:rPr lang="en-GB" sz="2400" dirty="0">
                <a:latin typeface="Times New Roman" pitchFamily="18" charset="0"/>
                <a:cs typeface="Times New Roman" pitchFamily="18" charset="0"/>
              </a:rPr>
              <a:t>In addition to providing a favourable healthy value for humans, healthy fatty acids deposited in meat usually provide more intense flavour. Moreover, the flavour of meat is one of the most important sensory attributes, which can be used to identify animal species </a:t>
            </a:r>
            <a:r>
              <a:rPr lang="en-US" sz="2400" i="1" dirty="0">
                <a:solidFill>
                  <a:srgbClr val="C00000"/>
                </a:solidFill>
                <a:latin typeface="Times New Roman" pitchFamily="18" charset="0"/>
                <a:cs typeface="Times New Roman" pitchFamily="18" charset="0"/>
              </a:rPr>
              <a:t>(</a:t>
            </a:r>
            <a:r>
              <a:rPr lang="en-US" sz="2400" i="1" dirty="0" err="1">
                <a:solidFill>
                  <a:srgbClr val="C00000"/>
                </a:solidFill>
                <a:latin typeface="Times New Roman" pitchFamily="18" charset="0"/>
                <a:cs typeface="Times New Roman" pitchFamily="18" charset="0"/>
              </a:rPr>
              <a:t>Matsuishi</a:t>
            </a:r>
            <a:r>
              <a:rPr lang="en-US" sz="2400" i="1" dirty="0">
                <a:solidFill>
                  <a:srgbClr val="C00000"/>
                </a:solidFill>
                <a:latin typeface="Times New Roman" pitchFamily="18" charset="0"/>
                <a:cs typeface="Times New Roman" pitchFamily="18" charset="0"/>
              </a:rPr>
              <a:t> et al., 2004). </a:t>
            </a:r>
            <a:r>
              <a:rPr lang="en-GB" sz="2400" dirty="0">
                <a:latin typeface="Times New Roman" pitchFamily="18" charset="0"/>
                <a:cs typeface="Times New Roman" pitchFamily="18" charset="0"/>
              </a:rPr>
              <a:t>The concept of lamb flavour quality varies from one region to another </a:t>
            </a:r>
            <a:r>
              <a:rPr lang="en-US" sz="2400" i="1" dirty="0">
                <a:solidFill>
                  <a:srgbClr val="C00000"/>
                </a:solidFill>
                <a:latin typeface="Times New Roman" pitchFamily="18" charset="0"/>
                <a:cs typeface="Times New Roman" pitchFamily="18" charset="0"/>
              </a:rPr>
              <a:t>(Font </a:t>
            </a:r>
            <a:r>
              <a:rPr lang="en-US" sz="2400" i="1" dirty="0" err="1">
                <a:solidFill>
                  <a:srgbClr val="C00000"/>
                </a:solidFill>
                <a:latin typeface="Times New Roman" pitchFamily="18" charset="0"/>
                <a:cs typeface="Times New Roman" pitchFamily="18" charset="0"/>
              </a:rPr>
              <a:t>i</a:t>
            </a:r>
            <a:r>
              <a:rPr lang="en-US" sz="2400" i="1" dirty="0">
                <a:solidFill>
                  <a:srgbClr val="C00000"/>
                </a:solidFill>
                <a:latin typeface="Times New Roman" pitchFamily="18" charset="0"/>
                <a:cs typeface="Times New Roman" pitchFamily="18" charset="0"/>
              </a:rPr>
              <a:t> </a:t>
            </a:r>
            <a:r>
              <a:rPr lang="en-US" sz="2400" i="1" dirty="0" err="1">
                <a:solidFill>
                  <a:srgbClr val="C00000"/>
                </a:solidFill>
                <a:latin typeface="Times New Roman" pitchFamily="18" charset="0"/>
                <a:cs typeface="Times New Roman" pitchFamily="18" charset="0"/>
              </a:rPr>
              <a:t>Furnols</a:t>
            </a:r>
            <a:r>
              <a:rPr lang="en-US" sz="2400" i="1" dirty="0">
                <a:solidFill>
                  <a:srgbClr val="C00000"/>
                </a:solidFill>
                <a:latin typeface="Times New Roman" pitchFamily="18" charset="0"/>
                <a:cs typeface="Times New Roman" pitchFamily="18" charset="0"/>
              </a:rPr>
              <a:t> et al., 2009 and 2011)</a:t>
            </a:r>
            <a:r>
              <a:rPr lang="en-GB" sz="2400" dirty="0">
                <a:latin typeface="Times New Roman" pitchFamily="18" charset="0"/>
                <a:cs typeface="Times New Roman" pitchFamily="18" charset="0"/>
              </a:rPr>
              <a:t>, with the degree of the typical flavours of meat and fat, which depend on the animal’s growth rate and age at slaughter </a:t>
            </a:r>
            <a:r>
              <a:rPr lang="en-US" sz="2400" i="1" dirty="0">
                <a:solidFill>
                  <a:srgbClr val="C00000"/>
                </a:solidFill>
                <a:latin typeface="Times New Roman" pitchFamily="18" charset="0"/>
                <a:cs typeface="Times New Roman" pitchFamily="18" charset="0"/>
              </a:rPr>
              <a:t>(</a:t>
            </a:r>
            <a:r>
              <a:rPr lang="en-US" sz="2400" i="1" dirty="0" err="1">
                <a:solidFill>
                  <a:srgbClr val="C00000"/>
                </a:solidFill>
                <a:latin typeface="Times New Roman" pitchFamily="18" charset="0"/>
                <a:cs typeface="Times New Roman" pitchFamily="18" charset="0"/>
              </a:rPr>
              <a:t>Priolo</a:t>
            </a:r>
            <a:r>
              <a:rPr lang="en-US" sz="2400" i="1" dirty="0">
                <a:solidFill>
                  <a:srgbClr val="C00000"/>
                </a:solidFill>
                <a:latin typeface="Times New Roman" pitchFamily="18" charset="0"/>
                <a:cs typeface="Times New Roman" pitchFamily="18" charset="0"/>
              </a:rPr>
              <a:t> et al., 2002)</a:t>
            </a:r>
            <a:r>
              <a:rPr lang="en-GB" sz="2400" i="1" dirty="0">
                <a:solidFill>
                  <a:srgbClr val="C00000"/>
                </a:solidFill>
                <a:latin typeface="Times New Roman" pitchFamily="18" charset="0"/>
                <a:cs typeface="Times New Roman" pitchFamily="18" charset="0"/>
              </a:rPr>
              <a:t>.</a:t>
            </a:r>
            <a:r>
              <a:rPr lang="en-GB" sz="2400" dirty="0">
                <a:latin typeface="Times New Roman" pitchFamily="18" charset="0"/>
                <a:cs typeface="Times New Roman" pitchFamily="18" charset="0"/>
              </a:rPr>
              <a:t>To lend weight to this idea, a quantitative and qualitative experiment was carried out to determine the effects of the rearing system (feeding diets in the steppe and the highlands) on animal performance, fatty acids and meat flavour from the two diets.</a:t>
            </a:r>
            <a:endParaRPr lang="fr-FR" sz="2400" dirty="0">
              <a:latin typeface="Times New Roman" pitchFamily="18" charset="0"/>
              <a:cs typeface="Times New Roman" pitchFamily="18" charset="0"/>
            </a:endParaRPr>
          </a:p>
        </p:txBody>
      </p:sp>
      <p:sp>
        <p:nvSpPr>
          <p:cNvPr id="4111" name="Rectangle 8089">
            <a:extLst>
              <a:ext uri="{FF2B5EF4-FFF2-40B4-BE49-F238E27FC236}">
                <a16:creationId xmlns:a16="http://schemas.microsoft.com/office/drawing/2014/main" id="{80D7D8E9-C058-473E-A918-DB5117324751}"/>
              </a:ext>
            </a:extLst>
          </p:cNvPr>
          <p:cNvSpPr>
            <a:spLocks noChangeArrowheads="1"/>
          </p:cNvSpPr>
          <p:nvPr/>
        </p:nvSpPr>
        <p:spPr bwMode="auto">
          <a:xfrm>
            <a:off x="7188200" y="17503775"/>
            <a:ext cx="18573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12" name="Rectangle 8155">
            <a:extLst>
              <a:ext uri="{FF2B5EF4-FFF2-40B4-BE49-F238E27FC236}">
                <a16:creationId xmlns:a16="http://schemas.microsoft.com/office/drawing/2014/main" id="{BA9581D8-EE56-4C3E-B0AD-A95F49A06BD1}"/>
              </a:ext>
            </a:extLst>
          </p:cNvPr>
          <p:cNvSpPr>
            <a:spLocks noChangeArrowheads="1"/>
          </p:cNvSpPr>
          <p:nvPr/>
        </p:nvSpPr>
        <p:spPr bwMode="auto">
          <a:xfrm>
            <a:off x="934716" y="19733281"/>
            <a:ext cx="4743879" cy="563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1001" tIns="128225" bIns="64112"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2400" b="1" dirty="0">
                <a:solidFill>
                  <a:srgbClr val="008000"/>
                </a:solidFill>
                <a:latin typeface="Times New Roman" panose="02020603050405020304" pitchFamily="18" charset="0"/>
                <a:ea typeface="宋体" panose="02010600030101010101" pitchFamily="2" charset="-122"/>
                <a:cs typeface="Times New Roman" panose="02020603050405020304" pitchFamily="18" charset="0"/>
              </a:rPr>
              <a:t>3. MATERIELS ET METHODES</a:t>
            </a:r>
            <a:endParaRPr lang="en-US" altLang="fr-FR" sz="1400" dirty="0">
              <a:solidFill>
                <a:srgbClr val="008000"/>
              </a:solidFill>
              <a:latin typeface="Times New Roman" panose="02020603050405020304" pitchFamily="18" charset="0"/>
              <a:cs typeface="Times New Roman" panose="02020603050405020304" pitchFamily="18" charset="0"/>
            </a:endParaRPr>
          </a:p>
        </p:txBody>
      </p:sp>
      <p:sp>
        <p:nvSpPr>
          <p:cNvPr id="4113" name="Rectangle 8202">
            <a:extLst>
              <a:ext uri="{FF2B5EF4-FFF2-40B4-BE49-F238E27FC236}">
                <a16:creationId xmlns:a16="http://schemas.microsoft.com/office/drawing/2014/main" id="{D6031489-1315-4431-9669-43B8705F8D39}"/>
              </a:ext>
            </a:extLst>
          </p:cNvPr>
          <p:cNvSpPr>
            <a:spLocks noChangeArrowheads="1"/>
          </p:cNvSpPr>
          <p:nvPr/>
        </p:nvSpPr>
        <p:spPr bwMode="auto">
          <a:xfrm>
            <a:off x="10539413" y="34053463"/>
            <a:ext cx="18415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14" name="Rectangle 8217">
            <a:extLst>
              <a:ext uri="{FF2B5EF4-FFF2-40B4-BE49-F238E27FC236}">
                <a16:creationId xmlns:a16="http://schemas.microsoft.com/office/drawing/2014/main" id="{FDCC35C7-6432-4E70-98CF-26EFE3E99F8F}"/>
              </a:ext>
            </a:extLst>
          </p:cNvPr>
          <p:cNvSpPr>
            <a:spLocks noChangeArrowheads="1"/>
          </p:cNvSpPr>
          <p:nvPr/>
        </p:nvSpPr>
        <p:spPr bwMode="auto">
          <a:xfrm>
            <a:off x="22580600" y="8843963"/>
            <a:ext cx="18415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15" name="Rectangle 8234">
            <a:extLst>
              <a:ext uri="{FF2B5EF4-FFF2-40B4-BE49-F238E27FC236}">
                <a16:creationId xmlns:a16="http://schemas.microsoft.com/office/drawing/2014/main" id="{E205B1A3-3558-4E24-AA3E-475EDDB5873B}"/>
              </a:ext>
            </a:extLst>
          </p:cNvPr>
          <p:cNvSpPr>
            <a:spLocks noChangeArrowheads="1"/>
          </p:cNvSpPr>
          <p:nvPr/>
        </p:nvSpPr>
        <p:spPr bwMode="auto">
          <a:xfrm>
            <a:off x="15602781" y="9574933"/>
            <a:ext cx="5155418" cy="563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2337" tIns="128225" bIns="64112"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2400" b="1" dirty="0">
                <a:solidFill>
                  <a:srgbClr val="339966"/>
                </a:solidFill>
                <a:latin typeface="Times New Roman" panose="02020603050405020304" pitchFamily="18" charset="0"/>
                <a:ea typeface="宋体" panose="02010600030101010101" pitchFamily="2" charset="-122"/>
                <a:cs typeface="Times New Roman" panose="02020603050405020304" pitchFamily="18" charset="0"/>
              </a:rPr>
              <a:t>4. RESULTATS ET DISCUSSION</a:t>
            </a:r>
            <a:endParaRPr lang="en-US" altLang="fr-FR" sz="2400" b="1" dirty="0">
              <a:solidFill>
                <a:srgbClr val="339966"/>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116" name="Rectangle 8278">
            <a:extLst>
              <a:ext uri="{FF2B5EF4-FFF2-40B4-BE49-F238E27FC236}">
                <a16:creationId xmlns:a16="http://schemas.microsoft.com/office/drawing/2014/main" id="{EBC1C83D-09C6-48F9-BB8A-7C185B7B1308}"/>
              </a:ext>
            </a:extLst>
          </p:cNvPr>
          <p:cNvSpPr>
            <a:spLocks noChangeArrowheads="1"/>
          </p:cNvSpPr>
          <p:nvPr/>
        </p:nvSpPr>
        <p:spPr bwMode="auto">
          <a:xfrm>
            <a:off x="1673225" y="16162338"/>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17" name="Rectangle 8284">
            <a:extLst>
              <a:ext uri="{FF2B5EF4-FFF2-40B4-BE49-F238E27FC236}">
                <a16:creationId xmlns:a16="http://schemas.microsoft.com/office/drawing/2014/main" id="{D372BFD2-7F5F-4DE3-B2A0-03F0CC78B137}"/>
              </a:ext>
            </a:extLst>
          </p:cNvPr>
          <p:cNvSpPr>
            <a:spLocks noChangeArrowheads="1"/>
          </p:cNvSpPr>
          <p:nvPr/>
        </p:nvSpPr>
        <p:spPr bwMode="auto">
          <a:xfrm>
            <a:off x="1673225" y="16162338"/>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18" name="Text Box 8476">
            <a:extLst>
              <a:ext uri="{FF2B5EF4-FFF2-40B4-BE49-F238E27FC236}">
                <a16:creationId xmlns:a16="http://schemas.microsoft.com/office/drawing/2014/main" id="{689EEFB5-6D4C-4EB9-AAF3-B10F403E8F36}"/>
              </a:ext>
            </a:extLst>
          </p:cNvPr>
          <p:cNvSpPr txBox="1">
            <a:spLocks noChangeArrowheads="1"/>
          </p:cNvSpPr>
          <p:nvPr/>
        </p:nvSpPr>
        <p:spPr bwMode="auto">
          <a:xfrm>
            <a:off x="14272554" y="24643391"/>
            <a:ext cx="13177464" cy="400110"/>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a:spAutoFit/>
          </a:bodyPr>
          <a:lstStyle>
            <a:lvl1pPr marL="342900" indent="-342900"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marL="457200" indent="-457200" defTabSz="3627438">
              <a:buFont typeface="+mj-lt"/>
              <a:buAutoNum type="arabicPeriod"/>
            </a:pPr>
            <a:endParaRPr lang="gsw-FR" sz="2000" dirty="0"/>
          </a:p>
        </p:txBody>
      </p:sp>
      <p:sp>
        <p:nvSpPr>
          <p:cNvPr id="2" name="Text Box 8478">
            <a:extLst>
              <a:ext uri="{FF2B5EF4-FFF2-40B4-BE49-F238E27FC236}">
                <a16:creationId xmlns:a16="http://schemas.microsoft.com/office/drawing/2014/main" id="{8E82F3B8-A397-44D8-98C3-685C717456CE}"/>
              </a:ext>
            </a:extLst>
          </p:cNvPr>
          <p:cNvSpPr txBox="1">
            <a:spLocks noChangeArrowheads="1"/>
          </p:cNvSpPr>
          <p:nvPr/>
        </p:nvSpPr>
        <p:spPr bwMode="auto">
          <a:xfrm>
            <a:off x="1078732" y="9574933"/>
            <a:ext cx="29718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05300">
              <a:spcBef>
                <a:spcPct val="20000"/>
              </a:spcBef>
              <a:buChar char="•"/>
              <a:defRPr sz="12700">
                <a:solidFill>
                  <a:schemeClr val="tx1"/>
                </a:solidFill>
                <a:latin typeface="Arial" panose="020B0604020202020204" pitchFamily="34" charset="0"/>
              </a:defRPr>
            </a:lvl1pPr>
            <a:lvl2pPr marL="742950" indent="-285750" defTabSz="4305300">
              <a:spcBef>
                <a:spcPct val="20000"/>
              </a:spcBef>
              <a:buChar char="–"/>
              <a:defRPr sz="11100">
                <a:solidFill>
                  <a:schemeClr val="tx1"/>
                </a:solidFill>
                <a:latin typeface="Arial" panose="020B0604020202020204" pitchFamily="34" charset="0"/>
              </a:defRPr>
            </a:lvl2pPr>
            <a:lvl3pPr marL="1143000" indent="-228600" defTabSz="4305300">
              <a:spcBef>
                <a:spcPct val="20000"/>
              </a:spcBef>
              <a:buChar char="•"/>
              <a:defRPr sz="9500">
                <a:solidFill>
                  <a:schemeClr val="tx1"/>
                </a:solidFill>
                <a:latin typeface="Arial" panose="020B0604020202020204" pitchFamily="34" charset="0"/>
              </a:defRPr>
            </a:lvl3pPr>
            <a:lvl4pPr marL="1600200" indent="-228600" defTabSz="4305300">
              <a:spcBef>
                <a:spcPct val="20000"/>
              </a:spcBef>
              <a:buChar char="–"/>
              <a:defRPr sz="7900">
                <a:solidFill>
                  <a:schemeClr val="tx1"/>
                </a:solidFill>
                <a:latin typeface="Arial" panose="020B0604020202020204" pitchFamily="34" charset="0"/>
              </a:defRPr>
            </a:lvl4pPr>
            <a:lvl5pPr marL="2057400" indent="-228600" defTabSz="4305300">
              <a:spcBef>
                <a:spcPct val="20000"/>
              </a:spcBef>
              <a:buChar char="»"/>
              <a:defRPr sz="79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79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79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79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7900">
                <a:solidFill>
                  <a:schemeClr val="tx1"/>
                </a:solidFill>
                <a:latin typeface="Arial" panose="020B0604020202020204" pitchFamily="34" charset="0"/>
              </a:defRPr>
            </a:lvl9pPr>
          </a:lstStyle>
          <a:p>
            <a:pPr eaLnBrk="1" hangingPunct="1">
              <a:spcBef>
                <a:spcPct val="50000"/>
              </a:spcBef>
              <a:buFontTx/>
              <a:buNone/>
            </a:pPr>
            <a:r>
              <a:rPr lang="fr-FR" altLang="zh-CN" sz="2400" b="1" dirty="0">
                <a:solidFill>
                  <a:srgbClr val="008000"/>
                </a:solidFill>
                <a:latin typeface="Times New Roman" panose="02020603050405020304" pitchFamily="18" charset="0"/>
                <a:ea typeface="宋体" panose="02010600030101010101" pitchFamily="2" charset="-122"/>
                <a:cs typeface="Times New Roman" panose="02020603050405020304" pitchFamily="18" charset="0"/>
              </a:rPr>
              <a:t>1. INTRODUCTION</a:t>
            </a:r>
            <a:endParaRPr lang="fr-FR" altLang="fr-FR" sz="2400" b="1" dirty="0">
              <a:solidFill>
                <a:srgbClr val="008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120" name="Text Box 8552">
            <a:extLst>
              <a:ext uri="{FF2B5EF4-FFF2-40B4-BE49-F238E27FC236}">
                <a16:creationId xmlns:a16="http://schemas.microsoft.com/office/drawing/2014/main" id="{B5D84CF5-935B-47D0-B553-DBE1A63EFC54}"/>
              </a:ext>
            </a:extLst>
          </p:cNvPr>
          <p:cNvSpPr txBox="1">
            <a:spLocks noChangeArrowheads="1"/>
          </p:cNvSpPr>
          <p:nvPr/>
        </p:nvSpPr>
        <p:spPr bwMode="auto">
          <a:xfrm>
            <a:off x="14832260" y="19828951"/>
            <a:ext cx="28495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50000"/>
              </a:spcBef>
              <a:buFontTx/>
              <a:buNone/>
              <a:defRPr/>
            </a:pPr>
            <a:r>
              <a:rPr lang="fr-FR" altLang="fr-FR" sz="2400" b="1" dirty="0">
                <a:solidFill>
                  <a:srgbClr val="008000"/>
                </a:solidFill>
                <a:latin typeface="Times New Roman" panose="02020603050405020304" pitchFamily="18" charset="0"/>
                <a:ea typeface="宋体" panose="02010600030101010101" pitchFamily="2" charset="-122"/>
                <a:cs typeface="Times New Roman" panose="02020603050405020304" pitchFamily="18" charset="0"/>
              </a:rPr>
              <a:t>5. CONCLUSION</a:t>
            </a:r>
          </a:p>
        </p:txBody>
      </p:sp>
      <p:sp>
        <p:nvSpPr>
          <p:cNvPr id="4122" name="Text Box 8905">
            <a:extLst>
              <a:ext uri="{FF2B5EF4-FFF2-40B4-BE49-F238E27FC236}">
                <a16:creationId xmlns:a16="http://schemas.microsoft.com/office/drawing/2014/main" id="{63652AD5-DFCE-4012-B6FA-B00455C53A72}"/>
              </a:ext>
            </a:extLst>
          </p:cNvPr>
          <p:cNvSpPr txBox="1">
            <a:spLocks noChangeArrowheads="1"/>
          </p:cNvSpPr>
          <p:nvPr/>
        </p:nvSpPr>
        <p:spPr bwMode="auto">
          <a:xfrm>
            <a:off x="14703425" y="14793913"/>
            <a:ext cx="224313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5000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83" name="Rectangle 9034">
            <a:extLst>
              <a:ext uri="{FF2B5EF4-FFF2-40B4-BE49-F238E27FC236}">
                <a16:creationId xmlns:a16="http://schemas.microsoft.com/office/drawing/2014/main" id="{05DEAE4A-264E-4F35-B201-FB371E2912FD}"/>
              </a:ext>
            </a:extLst>
          </p:cNvPr>
          <p:cNvSpPr>
            <a:spLocks noChangeArrowheads="1"/>
          </p:cNvSpPr>
          <p:nvPr/>
        </p:nvSpPr>
        <p:spPr bwMode="auto">
          <a:xfrm>
            <a:off x="934716" y="15983645"/>
            <a:ext cx="2592387" cy="563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1001" tIns="128225" bIns="64112"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2400" b="1" dirty="0">
                <a:solidFill>
                  <a:srgbClr val="008000"/>
                </a:solidFill>
                <a:latin typeface="Times New Roman" panose="02020603050405020304" pitchFamily="18" charset="0"/>
                <a:ea typeface="宋体" panose="02010600030101010101" pitchFamily="2" charset="-122"/>
                <a:cs typeface="Times New Roman" panose="02020603050405020304" pitchFamily="18" charset="0"/>
              </a:rPr>
              <a:t>2. OBJECTIFS</a:t>
            </a:r>
            <a:endParaRPr lang="en-US" altLang="fr-FR" sz="2400" b="1" dirty="0">
              <a:solidFill>
                <a:srgbClr val="008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184" name="Rectangle 9036">
            <a:extLst>
              <a:ext uri="{FF2B5EF4-FFF2-40B4-BE49-F238E27FC236}">
                <a16:creationId xmlns:a16="http://schemas.microsoft.com/office/drawing/2014/main" id="{35C5E721-5537-4993-9E59-3418DEA20078}"/>
              </a:ext>
            </a:extLst>
          </p:cNvPr>
          <p:cNvSpPr>
            <a:spLocks noChangeArrowheads="1"/>
          </p:cNvSpPr>
          <p:nvPr/>
        </p:nvSpPr>
        <p:spPr bwMode="auto">
          <a:xfrm>
            <a:off x="1673225" y="-6350"/>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85" name="Rectangle 9037">
            <a:extLst>
              <a:ext uri="{FF2B5EF4-FFF2-40B4-BE49-F238E27FC236}">
                <a16:creationId xmlns:a16="http://schemas.microsoft.com/office/drawing/2014/main" id="{5D46BCFF-9670-411E-90D4-367DA0C5A42D}"/>
              </a:ext>
            </a:extLst>
          </p:cNvPr>
          <p:cNvSpPr>
            <a:spLocks noChangeArrowheads="1"/>
          </p:cNvSpPr>
          <p:nvPr/>
        </p:nvSpPr>
        <p:spPr bwMode="auto">
          <a:xfrm>
            <a:off x="1673225" y="336550"/>
            <a:ext cx="2984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757" i="1">
                <a:latin typeface="Times New Roman" panose="02020603050405020304" pitchFamily="18" charset="0"/>
                <a:cs typeface="Times New Roman" panose="02020603050405020304" pitchFamily="18" charset="0"/>
              </a:rPr>
              <a:t> </a:t>
            </a:r>
            <a:r>
              <a:rPr lang="fr-FR" altLang="fr-FR" sz="2441">
                <a:latin typeface="Times New Roman" panose="02020603050405020304" pitchFamily="18" charset="0"/>
                <a:cs typeface="Times New Roman" panose="02020603050405020304" pitchFamily="18" charset="0"/>
              </a:rPr>
              <a:t> </a:t>
            </a:r>
            <a:endParaRPr lang="fr-FR" altLang="fr-FR" sz="1515">
              <a:latin typeface="Times New Roman" panose="02020603050405020304" pitchFamily="18" charset="0"/>
              <a:cs typeface="Times New Roman" panose="02020603050405020304" pitchFamily="18" charset="0"/>
            </a:endParaRPr>
          </a:p>
        </p:txBody>
      </p:sp>
      <p:sp>
        <p:nvSpPr>
          <p:cNvPr id="4186" name="Rectangle 9048">
            <a:extLst>
              <a:ext uri="{FF2B5EF4-FFF2-40B4-BE49-F238E27FC236}">
                <a16:creationId xmlns:a16="http://schemas.microsoft.com/office/drawing/2014/main" id="{9588E993-17B8-4B11-BC78-DFD35A655564}"/>
              </a:ext>
            </a:extLst>
          </p:cNvPr>
          <p:cNvSpPr>
            <a:spLocks noChangeArrowheads="1"/>
          </p:cNvSpPr>
          <p:nvPr/>
        </p:nvSpPr>
        <p:spPr bwMode="auto">
          <a:xfrm>
            <a:off x="1673225" y="-6350"/>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87" name="Text Box 6">
            <a:extLst>
              <a:ext uri="{FF2B5EF4-FFF2-40B4-BE49-F238E27FC236}">
                <a16:creationId xmlns:a16="http://schemas.microsoft.com/office/drawing/2014/main" id="{54347975-A37B-4490-9938-29DF7746B983}"/>
              </a:ext>
            </a:extLst>
          </p:cNvPr>
          <p:cNvSpPr txBox="1">
            <a:spLocks noChangeArrowheads="1"/>
          </p:cNvSpPr>
          <p:nvPr/>
        </p:nvSpPr>
        <p:spPr bwMode="auto">
          <a:xfrm>
            <a:off x="790700" y="573933"/>
            <a:ext cx="27246282" cy="331236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76880" tIns="76880" rIns="76880" bIns="76880" anchor="ctr" anchorCtr="1"/>
          <a:lstStyle>
            <a:lvl1pPr marL="342900" indent="-342900"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algn="ctr" eaLnBrk="1" hangingPunct="1">
              <a:spcBef>
                <a:spcPct val="0"/>
              </a:spcBef>
              <a:buFontTx/>
              <a:buNone/>
              <a:defRPr/>
            </a:pPr>
            <a:r>
              <a:rPr lang="fr-FR" altLang="fr-FR" sz="2693" b="1" dirty="0">
                <a:solidFill>
                  <a:schemeClr val="tx2"/>
                </a:solidFill>
                <a:latin typeface="Times New Roman" panose="02020603050405020304" pitchFamily="18" charset="0"/>
                <a:cs typeface="Times New Roman" panose="02020603050405020304" pitchFamily="18" charset="0"/>
              </a:rPr>
              <a:t>    </a:t>
            </a:r>
          </a:p>
          <a:p>
            <a:pPr marL="0" indent="0" algn="ctr">
              <a:spcBef>
                <a:spcPts val="0"/>
              </a:spcBef>
              <a:buNone/>
              <a:defRPr/>
            </a:pPr>
            <a:r>
              <a:rPr lang="en-US" sz="3600" b="1" dirty="0">
                <a:latin typeface="Times New Roman" pitchFamily="18" charset="0"/>
                <a:cs typeface="Times New Roman" pitchFamily="18" charset="0"/>
              </a:rPr>
              <a:t> </a:t>
            </a:r>
            <a:r>
              <a:rPr lang="en-US" sz="3600" b="1" dirty="0">
                <a:solidFill>
                  <a:srgbClr val="FFFF00"/>
                </a:solidFill>
                <a:latin typeface="Times New Roman" pitchFamily="18" charset="0"/>
                <a:cs typeface="Times New Roman" pitchFamily="18" charset="0"/>
              </a:rPr>
              <a:t>Effects of cooking methods and temperatures on nutritional and quality characteristics of meat lamb fed on the Algerian pastures </a:t>
            </a:r>
          </a:p>
          <a:p>
            <a:pPr marL="0" indent="0">
              <a:spcBef>
                <a:spcPts val="0"/>
              </a:spcBef>
              <a:buNone/>
              <a:defRPr/>
            </a:pPr>
            <a:endParaRPr lang="fr-FR" altLang="fr-FR" sz="2693" b="1" i="1" dirty="0">
              <a:solidFill>
                <a:schemeClr val="tx2"/>
              </a:solidFill>
              <a:latin typeface="Times New Roman" panose="02020603050405020304" pitchFamily="18" charset="0"/>
              <a:cs typeface="Times New Roman" panose="02020603050405020304" pitchFamily="18" charset="0"/>
            </a:endParaRPr>
          </a:p>
          <a:p>
            <a:pPr algn="ctr" eaLnBrk="1" hangingPunct="1">
              <a:spcBef>
                <a:spcPct val="0"/>
              </a:spcBef>
              <a:buFontTx/>
              <a:buNone/>
              <a:defRPr/>
            </a:pPr>
            <a:r>
              <a:rPr lang="nl-NL" sz="3000" b="1" dirty="0">
                <a:solidFill>
                  <a:srgbClr val="FFFF66"/>
                </a:solidFill>
                <a:latin typeface="Times New Roman" pitchFamily="18" charset="0"/>
                <a:cs typeface="Times New Roman" pitchFamily="18" charset="0"/>
              </a:rPr>
              <a:t>                                        </a:t>
            </a:r>
            <a:r>
              <a:rPr lang="nl-NL" sz="3000" b="1" i="1" u="sng" dirty="0" err="1">
                <a:solidFill>
                  <a:srgbClr val="FFFF66"/>
                </a:solidFill>
                <a:latin typeface="Times New Roman" pitchFamily="18" charset="0"/>
                <a:cs typeface="Times New Roman" pitchFamily="18" charset="0"/>
              </a:rPr>
              <a:t>Nabila</a:t>
            </a:r>
            <a:r>
              <a:rPr lang="nl-NL" sz="3000" b="1" i="1" u="sng" dirty="0">
                <a:solidFill>
                  <a:srgbClr val="FFFF66"/>
                </a:solidFill>
                <a:latin typeface="Times New Roman" pitchFamily="18" charset="0"/>
                <a:cs typeface="Times New Roman" pitchFamily="18" charset="0"/>
              </a:rPr>
              <a:t> </a:t>
            </a:r>
            <a:r>
              <a:rPr lang="nl-NL" sz="3000" b="1" i="1" u="sng" dirty="0" err="1">
                <a:solidFill>
                  <a:srgbClr val="FFFF66"/>
                </a:solidFill>
                <a:latin typeface="Times New Roman" pitchFamily="18" charset="0"/>
                <a:cs typeface="Times New Roman" pitchFamily="18" charset="0"/>
              </a:rPr>
              <a:t>Berrighi</a:t>
            </a:r>
            <a:r>
              <a:rPr lang="nl-NL" sz="3000" b="1" i="1" u="sng" dirty="0">
                <a:solidFill>
                  <a:srgbClr val="FFFF66"/>
                </a:solidFill>
                <a:latin typeface="Times New Roman" pitchFamily="18" charset="0"/>
                <a:cs typeface="Times New Roman" pitchFamily="18" charset="0"/>
              </a:rPr>
              <a:t> </a:t>
            </a:r>
            <a:r>
              <a:rPr lang="nl-NL" sz="3000" b="1" i="1" u="sng" baseline="30000" dirty="0">
                <a:solidFill>
                  <a:srgbClr val="FFFF66"/>
                </a:solidFill>
                <a:latin typeface="Times New Roman" pitchFamily="18" charset="0"/>
                <a:cs typeface="Times New Roman" pitchFamily="18" charset="0"/>
              </a:rPr>
              <a:t>1*</a:t>
            </a:r>
            <a:r>
              <a:rPr lang="nl-NL" sz="3000" b="1" i="1" dirty="0">
                <a:solidFill>
                  <a:srgbClr val="FFFF66"/>
                </a:solidFill>
                <a:latin typeface="Times New Roman" pitchFamily="18" charset="0"/>
                <a:cs typeface="Times New Roman" pitchFamily="18" charset="0"/>
              </a:rPr>
              <a:t>, </a:t>
            </a:r>
            <a:r>
              <a:rPr lang="nl-NL" sz="3000" b="1" i="1" dirty="0" err="1">
                <a:solidFill>
                  <a:schemeClr val="bg1"/>
                </a:solidFill>
                <a:latin typeface="Times New Roman" pitchFamily="18" charset="0"/>
                <a:cs typeface="Times New Roman" pitchFamily="18" charset="0"/>
              </a:rPr>
              <a:t>Louiza</a:t>
            </a:r>
            <a:r>
              <a:rPr lang="nl-NL" sz="3000" b="1" i="1" baseline="30000" dirty="0">
                <a:solidFill>
                  <a:schemeClr val="bg1"/>
                </a:solidFill>
                <a:latin typeface="Times New Roman" pitchFamily="18" charset="0"/>
                <a:cs typeface="Times New Roman" pitchFamily="18" charset="0"/>
              </a:rPr>
              <a:t> </a:t>
            </a:r>
            <a:r>
              <a:rPr lang="nl-NL" sz="3000" b="1" i="1" dirty="0" err="1">
                <a:solidFill>
                  <a:schemeClr val="bg1"/>
                </a:solidFill>
                <a:latin typeface="Times New Roman" pitchFamily="18" charset="0"/>
                <a:cs typeface="Times New Roman" pitchFamily="18" charset="0"/>
              </a:rPr>
              <a:t>Belkacemi</a:t>
            </a:r>
            <a:r>
              <a:rPr lang="nl-NL" sz="3000" b="1" i="1" baseline="30000" dirty="0" err="1">
                <a:solidFill>
                  <a:schemeClr val="bg1"/>
                </a:solidFill>
                <a:latin typeface="Times New Roman" pitchFamily="18" charset="0"/>
                <a:cs typeface="Times New Roman" pitchFamily="18" charset="0"/>
              </a:rPr>
              <a:t>1</a:t>
            </a:r>
            <a:r>
              <a:rPr lang="nl-NL" sz="3000" b="1" i="1" dirty="0">
                <a:solidFill>
                  <a:schemeClr val="bg1"/>
                </a:solidFill>
                <a:latin typeface="Times New Roman" pitchFamily="18" charset="0"/>
                <a:cs typeface="Times New Roman" pitchFamily="18" charset="0"/>
              </a:rPr>
              <a:t>, </a:t>
            </a:r>
            <a:r>
              <a:rPr lang="nl-NL" sz="3000" b="1" i="1" dirty="0" err="1">
                <a:solidFill>
                  <a:schemeClr val="bg1"/>
                </a:solidFill>
                <a:latin typeface="Times New Roman" pitchFamily="18" charset="0"/>
                <a:cs typeface="Times New Roman" pitchFamily="18" charset="0"/>
              </a:rPr>
              <a:t>Kaddour</a:t>
            </a:r>
            <a:r>
              <a:rPr lang="nl-NL" sz="3000" b="1" i="1" dirty="0">
                <a:solidFill>
                  <a:schemeClr val="bg1"/>
                </a:solidFill>
                <a:latin typeface="Times New Roman" pitchFamily="18" charset="0"/>
                <a:cs typeface="Times New Roman" pitchFamily="18" charset="0"/>
              </a:rPr>
              <a:t> </a:t>
            </a:r>
            <a:r>
              <a:rPr lang="nl-NL" sz="3000" b="1" i="1" dirty="0" err="1">
                <a:solidFill>
                  <a:schemeClr val="bg1"/>
                </a:solidFill>
                <a:latin typeface="Times New Roman" pitchFamily="18" charset="0"/>
                <a:cs typeface="Times New Roman" pitchFamily="18" charset="0"/>
              </a:rPr>
              <a:t>Bouderoua</a:t>
            </a:r>
            <a:r>
              <a:rPr lang="nl-NL" sz="3000" b="1" i="1" baseline="30000" dirty="0" err="1">
                <a:solidFill>
                  <a:schemeClr val="bg1"/>
                </a:solidFill>
                <a:latin typeface="Times New Roman" pitchFamily="18" charset="0"/>
                <a:cs typeface="Times New Roman" pitchFamily="18" charset="0"/>
              </a:rPr>
              <a:t>1</a:t>
            </a:r>
            <a:r>
              <a:rPr lang="nl-NL" sz="3000" b="1" i="1" dirty="0">
                <a:solidFill>
                  <a:schemeClr val="bg1"/>
                </a:solidFill>
                <a:latin typeface="Times New Roman" pitchFamily="18" charset="0"/>
                <a:cs typeface="Times New Roman" pitchFamily="18" charset="0"/>
              </a:rPr>
              <a:t>, Maria </a:t>
            </a:r>
            <a:r>
              <a:rPr lang="nl-NL" sz="3000" b="1" i="1" dirty="0" err="1">
                <a:solidFill>
                  <a:schemeClr val="bg1"/>
                </a:solidFill>
                <a:latin typeface="Times New Roman" pitchFamily="18" charset="0"/>
                <a:cs typeface="Times New Roman" pitchFamily="18" charset="0"/>
              </a:rPr>
              <a:t>Khossif</a:t>
            </a:r>
            <a:r>
              <a:rPr lang="nl-NL" sz="3000" b="1" i="1" dirty="0">
                <a:solidFill>
                  <a:schemeClr val="bg1"/>
                </a:solidFill>
                <a:latin typeface="Times New Roman" pitchFamily="18" charset="0"/>
                <a:cs typeface="Times New Roman" pitchFamily="18" charset="0"/>
              </a:rPr>
              <a:t> </a:t>
            </a:r>
            <a:r>
              <a:rPr lang="nl-NL" sz="3000" b="1" i="1" baseline="30000" dirty="0">
                <a:solidFill>
                  <a:schemeClr val="bg1"/>
                </a:solidFill>
                <a:latin typeface="Times New Roman" pitchFamily="18" charset="0"/>
                <a:cs typeface="Times New Roman" pitchFamily="18" charset="0"/>
              </a:rPr>
              <a:t>2</a:t>
            </a:r>
            <a:r>
              <a:rPr lang="nl-NL" sz="3000" b="1" i="1" dirty="0">
                <a:solidFill>
                  <a:schemeClr val="bg1"/>
                </a:solidFill>
                <a:latin typeface="Times New Roman" pitchFamily="18" charset="0"/>
                <a:cs typeface="Times New Roman" pitchFamily="18" charset="0"/>
              </a:rPr>
              <a:t>, Gaspar </a:t>
            </a:r>
            <a:r>
              <a:rPr lang="nl-NL" sz="3000" b="1" i="1" dirty="0" err="1">
                <a:solidFill>
                  <a:schemeClr val="bg1"/>
                </a:solidFill>
                <a:latin typeface="Times New Roman" pitchFamily="18" charset="0"/>
                <a:cs typeface="Times New Roman" pitchFamily="18" charset="0"/>
              </a:rPr>
              <a:t>Ros</a:t>
            </a:r>
            <a:r>
              <a:rPr lang="nl-NL" sz="3000" b="1" i="1" baseline="30000" dirty="0" err="1">
                <a:solidFill>
                  <a:schemeClr val="bg1"/>
                </a:solidFill>
                <a:latin typeface="Times New Roman" pitchFamily="18" charset="0"/>
                <a:cs typeface="Times New Roman" pitchFamily="18" charset="0"/>
              </a:rPr>
              <a:t>2</a:t>
            </a:r>
            <a:r>
              <a:rPr lang="nl-NL" sz="3000" b="1" i="1" dirty="0">
                <a:solidFill>
                  <a:schemeClr val="bg1"/>
                </a:solidFill>
                <a:latin typeface="Times New Roman" pitchFamily="18" charset="0"/>
                <a:cs typeface="Times New Roman" pitchFamily="18" charset="0"/>
              </a:rPr>
              <a:t>, </a:t>
            </a:r>
            <a:r>
              <a:rPr lang="nl-NL" sz="3000" b="1" i="1" dirty="0" err="1">
                <a:solidFill>
                  <a:schemeClr val="bg1"/>
                </a:solidFill>
                <a:latin typeface="Times New Roman" pitchFamily="18" charset="0"/>
                <a:cs typeface="Times New Roman" pitchFamily="18" charset="0"/>
              </a:rPr>
              <a:t>Gema</a:t>
            </a:r>
            <a:r>
              <a:rPr lang="nl-NL" sz="3000" b="1" i="1" dirty="0">
                <a:solidFill>
                  <a:schemeClr val="bg1"/>
                </a:solidFill>
                <a:latin typeface="Times New Roman" pitchFamily="18" charset="0"/>
                <a:cs typeface="Times New Roman" pitchFamily="18" charset="0"/>
              </a:rPr>
              <a:t> </a:t>
            </a:r>
            <a:r>
              <a:rPr lang="nl-NL" sz="3000" b="1" i="1" dirty="0" err="1">
                <a:solidFill>
                  <a:schemeClr val="bg1"/>
                </a:solidFill>
                <a:latin typeface="Times New Roman" pitchFamily="18" charset="0"/>
                <a:cs typeface="Times New Roman" pitchFamily="18" charset="0"/>
              </a:rPr>
              <a:t>Nieto</a:t>
            </a:r>
            <a:r>
              <a:rPr lang="nl-NL" sz="3000" b="1" i="1" baseline="30000" dirty="0" err="1">
                <a:solidFill>
                  <a:schemeClr val="bg1"/>
                </a:solidFill>
                <a:latin typeface="Times New Roman" pitchFamily="18" charset="0"/>
                <a:cs typeface="Times New Roman" pitchFamily="18" charset="0"/>
              </a:rPr>
              <a:t>2</a:t>
            </a:r>
            <a:endParaRPr lang="fr-FR" altLang="fr-FR" sz="3000" b="1" i="1" dirty="0">
              <a:solidFill>
                <a:schemeClr val="bg1"/>
              </a:solidFill>
              <a:latin typeface="Times New Roman" pitchFamily="18" charset="0"/>
              <a:cs typeface="Times New Roman" pitchFamily="18" charset="0"/>
            </a:endParaRPr>
          </a:p>
          <a:p>
            <a:pPr algn="ctr" defTabSz="3627438">
              <a:lnSpc>
                <a:spcPct val="150000"/>
              </a:lnSpc>
              <a:spcBef>
                <a:spcPts val="0"/>
              </a:spcBef>
              <a:buNone/>
              <a:defRPr/>
            </a:pPr>
            <a:r>
              <a:rPr lang="en-US" sz="2600" baseline="30000" dirty="0">
                <a:solidFill>
                  <a:schemeClr val="bg1"/>
                </a:solidFill>
                <a:latin typeface="Times New Roman" pitchFamily="18" charset="0"/>
                <a:cs typeface="Times New Roman" pitchFamily="18" charset="0"/>
              </a:rPr>
              <a:t>                                                                               </a:t>
            </a:r>
            <a:r>
              <a:rPr lang="en-US" sz="2600" baseline="30000" dirty="0" err="1">
                <a:solidFill>
                  <a:schemeClr val="bg1"/>
                </a:solidFill>
                <a:latin typeface="Times New Roman" pitchFamily="18" charset="0"/>
                <a:cs typeface="Times New Roman" pitchFamily="18" charset="0"/>
              </a:rPr>
              <a:t>1</a:t>
            </a:r>
            <a:r>
              <a:rPr lang="en-US" sz="2600" dirty="0" err="1">
                <a:solidFill>
                  <a:schemeClr val="bg1"/>
                </a:solidFill>
                <a:latin typeface="Times New Roman" pitchFamily="18" charset="0"/>
                <a:cs typeface="Times New Roman" pitchFamily="18" charset="0"/>
              </a:rPr>
              <a:t>Laboratory</a:t>
            </a:r>
            <a:r>
              <a:rPr lang="en-US" sz="2600" dirty="0">
                <a:solidFill>
                  <a:schemeClr val="bg1"/>
                </a:solidFill>
                <a:latin typeface="Times New Roman" pitchFamily="18" charset="0"/>
                <a:cs typeface="Times New Roman" pitchFamily="18" charset="0"/>
              </a:rPr>
              <a:t> of Food Technology and Nutrition.</a:t>
            </a:r>
            <a:r>
              <a:rPr lang="es-ES" sz="2600" dirty="0">
                <a:solidFill>
                  <a:schemeClr val="bg1"/>
                </a:solidFill>
                <a:latin typeface="Times New Roman" pitchFamily="18" charset="0"/>
                <a:cs typeface="Times New Roman" pitchFamily="18" charset="0"/>
              </a:rPr>
              <a:t> </a:t>
            </a:r>
            <a:r>
              <a:rPr lang="es-ES" sz="2600" dirty="0" err="1">
                <a:solidFill>
                  <a:schemeClr val="bg1"/>
                </a:solidFill>
                <a:latin typeface="Times New Roman" pitchFamily="18" charset="0"/>
                <a:cs typeface="Times New Roman" pitchFamily="18" charset="0"/>
              </a:rPr>
              <a:t>Mostaganem</a:t>
            </a:r>
            <a:r>
              <a:rPr lang="es-ES" sz="2600" dirty="0">
                <a:solidFill>
                  <a:schemeClr val="bg1"/>
                </a:solidFill>
                <a:latin typeface="Times New Roman" pitchFamily="18" charset="0"/>
                <a:cs typeface="Times New Roman" pitchFamily="18" charset="0"/>
              </a:rPr>
              <a:t> </a:t>
            </a:r>
            <a:r>
              <a:rPr lang="es-ES" sz="2600" dirty="0" err="1">
                <a:solidFill>
                  <a:schemeClr val="bg1"/>
                </a:solidFill>
                <a:latin typeface="Times New Roman" pitchFamily="18" charset="0"/>
                <a:cs typeface="Times New Roman" pitchFamily="18" charset="0"/>
              </a:rPr>
              <a:t>University</a:t>
            </a:r>
            <a:r>
              <a:rPr lang="es-ES" sz="2600" dirty="0">
                <a:solidFill>
                  <a:schemeClr val="bg1"/>
                </a:solidFill>
                <a:latin typeface="Times New Roman" pitchFamily="18" charset="0"/>
                <a:cs typeface="Times New Roman" pitchFamily="18" charset="0"/>
              </a:rPr>
              <a:t>. </a:t>
            </a:r>
            <a:r>
              <a:rPr lang="es-ES" sz="2600" dirty="0" err="1">
                <a:solidFill>
                  <a:schemeClr val="bg1"/>
                </a:solidFill>
                <a:latin typeface="Times New Roman" pitchFamily="18" charset="0"/>
                <a:cs typeface="Times New Roman" pitchFamily="18" charset="0"/>
              </a:rPr>
              <a:t>Algeria</a:t>
            </a:r>
            <a:endParaRPr lang="fr-BE" sz="2600" dirty="0">
              <a:solidFill>
                <a:schemeClr val="bg1"/>
              </a:solidFill>
              <a:latin typeface="Times New Roman" pitchFamily="18" charset="0"/>
              <a:cs typeface="Times New Roman" pitchFamily="18" charset="0"/>
            </a:endParaRPr>
          </a:p>
          <a:p>
            <a:pPr algn="ctr">
              <a:lnSpc>
                <a:spcPct val="150000"/>
              </a:lnSpc>
              <a:spcBef>
                <a:spcPts val="0"/>
              </a:spcBef>
              <a:buNone/>
              <a:defRPr/>
            </a:pPr>
            <a:r>
              <a:rPr lang="en-US" sz="2600" baseline="30000" dirty="0">
                <a:solidFill>
                  <a:schemeClr val="bg1"/>
                </a:solidFill>
                <a:latin typeface="Times New Roman" pitchFamily="18" charset="0"/>
                <a:cs typeface="Times New Roman" pitchFamily="18" charset="0"/>
              </a:rPr>
              <a:t>                                                             2 </a:t>
            </a:r>
            <a:r>
              <a:rPr lang="en-GB" sz="2600" dirty="0">
                <a:solidFill>
                  <a:schemeClr val="bg1"/>
                </a:solidFill>
                <a:latin typeface="Times New Roman" pitchFamily="18" charset="0"/>
                <a:cs typeface="Times New Roman" pitchFamily="18" charset="0"/>
              </a:rPr>
              <a:t>Department of Food Technology, Nutrition and Food Science, Veterinary Faculty University of Murcia, Campus de </a:t>
            </a:r>
            <a:r>
              <a:rPr lang="en-GB" sz="2600" dirty="0" err="1">
                <a:solidFill>
                  <a:schemeClr val="bg1"/>
                </a:solidFill>
                <a:latin typeface="Times New Roman" pitchFamily="18" charset="0"/>
                <a:cs typeface="Times New Roman" pitchFamily="18" charset="0"/>
              </a:rPr>
              <a:t>Espinardo</a:t>
            </a:r>
            <a:r>
              <a:rPr lang="en-GB" sz="2600" dirty="0">
                <a:solidFill>
                  <a:schemeClr val="bg1"/>
                </a:solidFill>
                <a:latin typeface="Times New Roman" pitchFamily="18" charset="0"/>
                <a:cs typeface="Times New Roman" pitchFamily="18" charset="0"/>
              </a:rPr>
              <a:t>. Spain.</a:t>
            </a:r>
            <a:endParaRPr lang="fr-FR" altLang="fr-FR" sz="2600" b="1" dirty="0">
              <a:solidFill>
                <a:schemeClr val="bg1"/>
              </a:solidFill>
              <a:latin typeface="Times New Roman" pitchFamily="18" charset="0"/>
              <a:cs typeface="Times New Roman" pitchFamily="18" charset="0"/>
            </a:endParaRPr>
          </a:p>
          <a:p>
            <a:pPr algn="ctr" eaLnBrk="1" hangingPunct="1">
              <a:spcBef>
                <a:spcPct val="0"/>
              </a:spcBef>
              <a:buFontTx/>
              <a:buNone/>
              <a:defRPr/>
            </a:pPr>
            <a:br>
              <a:rPr lang="fr-FR" altLang="fr-FR" sz="1600" b="1" i="1" dirty="0">
                <a:solidFill>
                  <a:schemeClr val="tx2"/>
                </a:solidFill>
                <a:latin typeface="Times New Roman" pitchFamily="18" charset="0"/>
                <a:cs typeface="Times New Roman" pitchFamily="18" charset="0"/>
              </a:rPr>
            </a:br>
            <a:endParaRPr lang="fr-FR" altLang="fr-FR" sz="1600" b="1" i="1" dirty="0">
              <a:solidFill>
                <a:schemeClr val="tx2"/>
              </a:solidFill>
              <a:latin typeface="Times New Roman" pitchFamily="18" charset="0"/>
              <a:cs typeface="Times New Roman" pitchFamily="18" charset="0"/>
            </a:endParaRPr>
          </a:p>
          <a:p>
            <a:pPr algn="ctr" eaLnBrk="1" hangingPunct="1">
              <a:spcBef>
                <a:spcPct val="0"/>
              </a:spcBef>
              <a:buFontTx/>
              <a:buNone/>
              <a:defRPr/>
            </a:pPr>
            <a:endParaRPr lang="fr-FR" altLang="fr-FR" sz="1262" b="1" i="1" dirty="0">
              <a:solidFill>
                <a:schemeClr val="tx2"/>
              </a:solidFill>
              <a:latin typeface="Times New Roman" panose="02020603050405020304" pitchFamily="18" charset="0"/>
              <a:cs typeface="Times New Roman" panose="02020603050405020304" pitchFamily="18" charset="0"/>
            </a:endParaRPr>
          </a:p>
        </p:txBody>
      </p:sp>
      <p:sp>
        <p:nvSpPr>
          <p:cNvPr id="4188" name="Rectangle 9066">
            <a:extLst>
              <a:ext uri="{FF2B5EF4-FFF2-40B4-BE49-F238E27FC236}">
                <a16:creationId xmlns:a16="http://schemas.microsoft.com/office/drawing/2014/main" id="{897604EE-CC23-4686-B258-288A99174DD8}"/>
              </a:ext>
            </a:extLst>
          </p:cNvPr>
          <p:cNvSpPr>
            <a:spLocks noChangeArrowheads="1"/>
          </p:cNvSpPr>
          <p:nvPr/>
        </p:nvSpPr>
        <p:spPr bwMode="auto">
          <a:xfrm>
            <a:off x="14415750" y="21085148"/>
            <a:ext cx="12953707" cy="2246769"/>
          </a:xfrm>
          <a:prstGeom prst="rect">
            <a:avLst/>
          </a:prstGeom>
          <a:ln/>
          <a:extLst/>
        </p:spPr>
        <p:style>
          <a:lnRef idx="1">
            <a:schemeClr val="accent5"/>
          </a:lnRef>
          <a:fillRef idx="2">
            <a:schemeClr val="accent5"/>
          </a:fillRef>
          <a:effectRef idx="1">
            <a:schemeClr val="accent5"/>
          </a:effectRef>
          <a:fontRef idx="minor">
            <a:schemeClr val="dk1"/>
          </a:fontRef>
        </p:style>
        <p:txBody>
          <a:bodyPr wrap="square" anchor="ctr">
            <a:spAutoFit/>
          </a:bodyPr>
          <a:lstStyle>
            <a:lvl1pPr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algn="just" eaLnBrk="1" hangingPunct="1">
              <a:spcBef>
                <a:spcPct val="0"/>
              </a:spcBef>
              <a:buNone/>
              <a:defRPr/>
            </a:pPr>
            <a:r>
              <a:rPr lang="en-GB" sz="2400" dirty="0">
                <a:latin typeface="Times New Roman" pitchFamily="18" charset="0"/>
                <a:cs typeface="Times New Roman" pitchFamily="18" charset="0"/>
              </a:rPr>
              <a:t>With regard to the volatile compounds, many of the volatile substances were characterized by aromatic hydrocarbons, alcohols and </a:t>
            </a:r>
            <a:r>
              <a:rPr lang="en-GB" sz="2400" dirty="0" err="1">
                <a:latin typeface="Times New Roman" pitchFamily="18" charset="0"/>
                <a:cs typeface="Times New Roman" pitchFamily="18" charset="0"/>
              </a:rPr>
              <a:t>aldehydes</a:t>
            </a:r>
            <a:r>
              <a:rPr lang="en-GB" sz="2400" dirty="0">
                <a:latin typeface="Times New Roman" pitchFamily="18" charset="0"/>
                <a:cs typeface="Times New Roman" pitchFamily="18" charset="0"/>
              </a:rPr>
              <a:t>, including: </a:t>
            </a:r>
            <a:r>
              <a:rPr lang="en-GB" sz="2400" dirty="0" err="1">
                <a:latin typeface="Times New Roman" pitchFamily="18" charset="0"/>
                <a:cs typeface="Times New Roman" pitchFamily="18" charset="0"/>
              </a:rPr>
              <a:t>nonanal</a:t>
            </a:r>
            <a:r>
              <a:rPr lang="en-GB" sz="2400" dirty="0">
                <a:latin typeface="Times New Roman" pitchFamily="18" charset="0"/>
                <a:cs typeface="Times New Roman" pitchFamily="18" charset="0"/>
              </a:rPr>
              <a:t>, </a:t>
            </a:r>
            <a:r>
              <a:rPr lang="en-GB" sz="2400" dirty="0" err="1">
                <a:latin typeface="Times New Roman" pitchFamily="18" charset="0"/>
                <a:cs typeface="Times New Roman" pitchFamily="18" charset="0"/>
              </a:rPr>
              <a:t>hexanal</a:t>
            </a:r>
            <a:r>
              <a:rPr lang="en-GB" sz="2400" dirty="0">
                <a:latin typeface="Times New Roman" pitchFamily="18" charset="0"/>
                <a:cs typeface="Times New Roman" pitchFamily="18" charset="0"/>
              </a:rPr>
              <a:t>, </a:t>
            </a:r>
            <a:r>
              <a:rPr lang="en-GB" sz="2400" dirty="0" err="1">
                <a:latin typeface="Times New Roman" pitchFamily="18" charset="0"/>
                <a:cs typeface="Times New Roman" pitchFamily="18" charset="0"/>
              </a:rPr>
              <a:t>heptanal</a:t>
            </a:r>
            <a:r>
              <a:rPr lang="en-GB" sz="2400" dirty="0">
                <a:latin typeface="Times New Roman" pitchFamily="18" charset="0"/>
                <a:cs typeface="Times New Roman" pitchFamily="18" charset="0"/>
              </a:rPr>
              <a:t> and 1-</a:t>
            </a:r>
            <a:r>
              <a:rPr lang="en-GB" sz="2400" dirty="0" err="1">
                <a:latin typeface="Times New Roman" pitchFamily="18" charset="0"/>
                <a:cs typeface="Times New Roman" pitchFamily="18" charset="0"/>
              </a:rPr>
              <a:t>octen</a:t>
            </a:r>
            <a:r>
              <a:rPr lang="en-GB" sz="2400" dirty="0">
                <a:latin typeface="Times New Roman" pitchFamily="18" charset="0"/>
                <a:cs typeface="Times New Roman" pitchFamily="18" charset="0"/>
              </a:rPr>
              <a:t>-3-</a:t>
            </a:r>
            <a:r>
              <a:rPr lang="en-GB" sz="2400" dirty="0" err="1">
                <a:latin typeface="Times New Roman" pitchFamily="18" charset="0"/>
                <a:cs typeface="Times New Roman" pitchFamily="18" charset="0"/>
              </a:rPr>
              <a:t>ol</a:t>
            </a:r>
            <a:r>
              <a:rPr lang="en-GB" sz="2400" dirty="0">
                <a:latin typeface="Times New Roman" pitchFamily="18" charset="0"/>
                <a:cs typeface="Times New Roman" pitchFamily="18" charset="0"/>
              </a:rPr>
              <a:t>. These chemical compounds are mainly responsible for the flavour characteristics of the cooked lamb meat both from the steppe and highland groups. Overall, the impact of the feeding regime on the lamb flavour was higher in the lambs grazing on pasture and concentrated feed</a:t>
            </a:r>
            <a:r>
              <a:rPr lang="en-GB" sz="2000" i="1" dirty="0"/>
              <a:t>. </a:t>
            </a:r>
            <a:endParaRPr lang="gsw-FR" sz="2000" i="1" dirty="0"/>
          </a:p>
          <a:p>
            <a:pPr algn="just" eaLnBrk="1" hangingPunct="1">
              <a:spcBef>
                <a:spcPct val="0"/>
              </a:spcBef>
              <a:buFontTx/>
              <a:buNone/>
              <a:defRPr/>
            </a:pPr>
            <a:endParaRPr lang="fr-FR" altLang="fr-FR" sz="2000" dirty="0">
              <a:latin typeface="Times New Roman" panose="02020603050405020304" pitchFamily="18" charset="0"/>
              <a:cs typeface="Times New Roman" panose="02020603050405020304" pitchFamily="18" charset="0"/>
            </a:endParaRPr>
          </a:p>
        </p:txBody>
      </p:sp>
      <p:sp>
        <p:nvSpPr>
          <p:cNvPr id="4189" name="Rectangle 9083">
            <a:extLst>
              <a:ext uri="{FF2B5EF4-FFF2-40B4-BE49-F238E27FC236}">
                <a16:creationId xmlns:a16="http://schemas.microsoft.com/office/drawing/2014/main" id="{C835CAC5-8257-4183-A33C-6E2A3E4034C1}"/>
              </a:ext>
            </a:extLst>
          </p:cNvPr>
          <p:cNvSpPr>
            <a:spLocks noChangeArrowheads="1"/>
          </p:cNvSpPr>
          <p:nvPr/>
        </p:nvSpPr>
        <p:spPr bwMode="auto">
          <a:xfrm>
            <a:off x="14507292" y="10411991"/>
            <a:ext cx="12866187" cy="7155805"/>
          </a:xfrm>
          <a:prstGeom prst="rect">
            <a:avLst/>
          </a:prstGeom>
          <a:ln/>
          <a:extLst/>
        </p:spPr>
        <p:style>
          <a:lnRef idx="1">
            <a:schemeClr val="accent1"/>
          </a:lnRef>
          <a:fillRef idx="2">
            <a:schemeClr val="accent1"/>
          </a:fillRef>
          <a:effectRef idx="1">
            <a:schemeClr val="accent1"/>
          </a:effectRef>
          <a:fontRef idx="minor">
            <a:schemeClr val="dk1"/>
          </a:fontRef>
        </p:style>
        <p:txBody>
          <a:bodyPr wrap="square" anchor="ctr">
            <a:spAutoFit/>
          </a:bodyPr>
          <a:lstStyle>
            <a:lvl1pPr indent="180975">
              <a:spcBef>
                <a:spcPct val="20000"/>
              </a:spcBef>
              <a:buChar char="•"/>
              <a:tabLst>
                <a:tab pos="180975" algn="l"/>
              </a:tabLst>
              <a:defRPr sz="15100">
                <a:solidFill>
                  <a:schemeClr val="tx1"/>
                </a:solidFill>
                <a:latin typeface="Arial" panose="020B0604020202020204" pitchFamily="34" charset="0"/>
              </a:defRPr>
            </a:lvl1pPr>
            <a:lvl2pPr marL="742950" indent="-285750">
              <a:spcBef>
                <a:spcPct val="20000"/>
              </a:spcBef>
              <a:buChar char="–"/>
              <a:tabLst>
                <a:tab pos="180975" algn="l"/>
              </a:tabLst>
              <a:defRPr sz="13200">
                <a:solidFill>
                  <a:schemeClr val="tx1"/>
                </a:solidFill>
                <a:latin typeface="Arial" panose="020B0604020202020204" pitchFamily="34" charset="0"/>
              </a:defRPr>
            </a:lvl2pPr>
            <a:lvl3pPr marL="1143000" indent="-228600">
              <a:spcBef>
                <a:spcPct val="20000"/>
              </a:spcBef>
              <a:buChar char="•"/>
              <a:tabLst>
                <a:tab pos="180975" algn="l"/>
              </a:tabLst>
              <a:defRPr sz="11300">
                <a:solidFill>
                  <a:schemeClr val="tx1"/>
                </a:solidFill>
                <a:latin typeface="Arial" panose="020B0604020202020204" pitchFamily="34" charset="0"/>
              </a:defRPr>
            </a:lvl3pPr>
            <a:lvl4pPr marL="1600200" indent="-228600">
              <a:spcBef>
                <a:spcPct val="20000"/>
              </a:spcBef>
              <a:buChar char="–"/>
              <a:tabLst>
                <a:tab pos="180975" algn="l"/>
              </a:tabLst>
              <a:defRPr sz="9400">
                <a:solidFill>
                  <a:schemeClr val="tx1"/>
                </a:solidFill>
                <a:latin typeface="Arial" panose="020B0604020202020204" pitchFamily="34" charset="0"/>
              </a:defRPr>
            </a:lvl4pPr>
            <a:lvl5pPr marL="2057400" indent="-228600">
              <a:spcBef>
                <a:spcPct val="20000"/>
              </a:spcBef>
              <a:buChar char="»"/>
              <a:tabLst>
                <a:tab pos="180975" algn="l"/>
              </a:tabLst>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9pPr>
          </a:lstStyle>
          <a:p>
            <a:pPr indent="0" algn="just">
              <a:spcBef>
                <a:spcPts val="0"/>
              </a:spcBef>
              <a:buNone/>
              <a:defRPr/>
            </a:pPr>
            <a:r>
              <a:rPr lang="en-GB" sz="2300" dirty="0">
                <a:latin typeface="Times New Roman" pitchFamily="18" charset="0"/>
                <a:cs typeface="Times New Roman" pitchFamily="18" charset="0"/>
              </a:rPr>
              <a:t>The effects of volatile compounds (</a:t>
            </a:r>
            <a:r>
              <a:rPr lang="en-GB" sz="2300" dirty="0" err="1">
                <a:latin typeface="Times New Roman" pitchFamily="18" charset="0"/>
                <a:cs typeface="Times New Roman" pitchFamily="18" charset="0"/>
              </a:rPr>
              <a:t>hexanal</a:t>
            </a:r>
            <a:r>
              <a:rPr lang="en-GB" sz="2300" dirty="0">
                <a:latin typeface="Times New Roman" pitchFamily="18" charset="0"/>
                <a:cs typeface="Times New Roman" pitchFamily="18" charset="0"/>
              </a:rPr>
              <a:t>,</a:t>
            </a:r>
            <a:r>
              <a:rPr lang="en-US" sz="2300" dirty="0">
                <a:latin typeface="Times New Roman" pitchFamily="18" charset="0"/>
                <a:cs typeface="Times New Roman" pitchFamily="18" charset="0"/>
              </a:rPr>
              <a:t> 2-methyl-3-</a:t>
            </a:r>
            <a:r>
              <a:rPr lang="en-US" sz="2300" dirty="0" err="1">
                <a:latin typeface="Times New Roman" pitchFamily="18" charset="0"/>
                <a:cs typeface="Times New Roman" pitchFamily="18" charset="0"/>
              </a:rPr>
              <a:t>furanthiol</a:t>
            </a:r>
            <a:r>
              <a:rPr lang="en-US" sz="2300" dirty="0">
                <a:latin typeface="Times New Roman" pitchFamily="18" charset="0"/>
                <a:cs typeface="Times New Roman" pitchFamily="18" charset="0"/>
              </a:rPr>
              <a:t>,</a:t>
            </a:r>
            <a:r>
              <a:rPr lang="en-GB" sz="2300" dirty="0">
                <a:latin typeface="Times New Roman" pitchFamily="18" charset="0"/>
                <a:cs typeface="Times New Roman" pitchFamily="18" charset="0"/>
              </a:rPr>
              <a:t> </a:t>
            </a:r>
            <a:r>
              <a:rPr lang="en-GB" sz="2300" dirty="0" err="1">
                <a:latin typeface="Times New Roman" pitchFamily="18" charset="0"/>
                <a:cs typeface="Times New Roman" pitchFamily="18" charset="0"/>
              </a:rPr>
              <a:t>nonanal</a:t>
            </a:r>
            <a:r>
              <a:rPr lang="en-GB" sz="2300" dirty="0">
                <a:latin typeface="Times New Roman" pitchFamily="18" charset="0"/>
                <a:cs typeface="Times New Roman" pitchFamily="18" charset="0"/>
              </a:rPr>
              <a:t> and 1 </a:t>
            </a:r>
            <a:r>
              <a:rPr lang="en-GB" sz="2300" dirty="0" err="1">
                <a:latin typeface="Times New Roman" pitchFamily="18" charset="0"/>
                <a:cs typeface="Times New Roman" pitchFamily="18" charset="0"/>
              </a:rPr>
              <a:t>octen-3ol</a:t>
            </a:r>
            <a:r>
              <a:rPr lang="en-GB" sz="2300" dirty="0">
                <a:latin typeface="Times New Roman" pitchFamily="18" charset="0"/>
                <a:cs typeface="Times New Roman" pitchFamily="18" charset="0"/>
              </a:rPr>
              <a:t>) on lamb were more pronounced in the steppe meat than in the highland meat, while others (4- </a:t>
            </a:r>
            <a:r>
              <a:rPr lang="en-GB" sz="2300" dirty="0" err="1">
                <a:latin typeface="Times New Roman" pitchFamily="18" charset="0"/>
                <a:cs typeface="Times New Roman" pitchFamily="18" charset="0"/>
              </a:rPr>
              <a:t>bis</a:t>
            </a:r>
            <a:r>
              <a:rPr lang="en-GB" sz="2300" dirty="0">
                <a:latin typeface="Times New Roman" pitchFamily="18" charset="0"/>
                <a:cs typeface="Times New Roman" pitchFamily="18" charset="0"/>
              </a:rPr>
              <a:t> 1,1 </a:t>
            </a:r>
            <a:r>
              <a:rPr lang="en-GB" sz="2300" dirty="0" err="1">
                <a:latin typeface="Times New Roman" pitchFamily="18" charset="0"/>
                <a:cs typeface="Times New Roman" pitchFamily="18" charset="0"/>
              </a:rPr>
              <a:t>dimethylethyl</a:t>
            </a:r>
            <a:r>
              <a:rPr lang="en-GB" sz="2300" dirty="0">
                <a:latin typeface="Times New Roman" pitchFamily="18" charset="0"/>
                <a:cs typeface="Times New Roman" pitchFamily="18" charset="0"/>
              </a:rPr>
              <a:t>- phenol, </a:t>
            </a:r>
            <a:r>
              <a:rPr lang="en-GB" sz="2300" dirty="0" err="1">
                <a:latin typeface="Times New Roman" pitchFamily="18" charset="0"/>
                <a:cs typeface="Times New Roman" pitchFamily="18" charset="0"/>
              </a:rPr>
              <a:t>heptanal</a:t>
            </a:r>
            <a:r>
              <a:rPr lang="en-GB" sz="2300" dirty="0">
                <a:latin typeface="Times New Roman" pitchFamily="18" charset="0"/>
                <a:cs typeface="Times New Roman" pitchFamily="18" charset="0"/>
              </a:rPr>
              <a:t> and 1 </a:t>
            </a:r>
            <a:r>
              <a:rPr lang="en-GB" sz="2300" dirty="0" err="1">
                <a:latin typeface="Times New Roman" pitchFamily="18" charset="0"/>
                <a:cs typeface="Times New Roman" pitchFamily="18" charset="0"/>
              </a:rPr>
              <a:t>penten</a:t>
            </a:r>
            <a:r>
              <a:rPr lang="en-GB" sz="2300" dirty="0">
                <a:latin typeface="Times New Roman" pitchFamily="18" charset="0"/>
                <a:cs typeface="Times New Roman" pitchFamily="18" charset="0"/>
              </a:rPr>
              <a:t>-3- </a:t>
            </a:r>
            <a:r>
              <a:rPr lang="en-GB" sz="2300" dirty="0" err="1">
                <a:latin typeface="Times New Roman" pitchFamily="18" charset="0"/>
                <a:cs typeface="Times New Roman" pitchFamily="18" charset="0"/>
              </a:rPr>
              <a:t>ol</a:t>
            </a:r>
            <a:r>
              <a:rPr lang="en-GB" sz="2300" dirty="0">
                <a:latin typeface="Times New Roman" pitchFamily="18" charset="0"/>
                <a:cs typeface="Times New Roman" pitchFamily="18" charset="0"/>
              </a:rPr>
              <a:t>) were higher in highland meat due to the presence of aromatic plants in the corresponding diet. All of the volatile compounds analysed showed significant differences (p&lt;0.05) between steppe meat and highland meat, especially those resulting form lipid oxidation, amino acids or </a:t>
            </a:r>
            <a:r>
              <a:rPr lang="en-GB" sz="2300" dirty="0" err="1">
                <a:latin typeface="Times New Roman" pitchFamily="18" charset="0"/>
                <a:cs typeface="Times New Roman" pitchFamily="18" charset="0"/>
              </a:rPr>
              <a:t>Maillard</a:t>
            </a:r>
            <a:r>
              <a:rPr lang="en-GB" sz="2300" dirty="0">
                <a:latin typeface="Times New Roman" pitchFamily="18" charset="0"/>
                <a:cs typeface="Times New Roman" pitchFamily="18" charset="0"/>
              </a:rPr>
              <a:t> reaction products</a:t>
            </a:r>
            <a:r>
              <a:rPr lang="gsw-FR" sz="2300" dirty="0">
                <a:latin typeface="Times New Roman" pitchFamily="18" charset="0"/>
                <a:cs typeface="Times New Roman" pitchFamily="18" charset="0"/>
              </a:rPr>
              <a:t> </a:t>
            </a:r>
            <a:r>
              <a:rPr lang="gsw-FR" sz="2300" dirty="0">
                <a:solidFill>
                  <a:srgbClr val="FF00FF"/>
                </a:solidFill>
                <a:latin typeface="Times New Roman" pitchFamily="18" charset="0"/>
                <a:cs typeface="Times New Roman" pitchFamily="18" charset="0"/>
              </a:rPr>
              <a:t>(Priolo et al., 2001).</a:t>
            </a:r>
            <a:r>
              <a:rPr lang="en-GB" sz="2300" dirty="0">
                <a:solidFill>
                  <a:srgbClr val="FF00FF"/>
                </a:solidFill>
                <a:latin typeface="Times New Roman" pitchFamily="18" charset="0"/>
                <a:cs typeface="Times New Roman" pitchFamily="18" charset="0"/>
              </a:rPr>
              <a:t> </a:t>
            </a:r>
            <a:r>
              <a:rPr lang="en-GB" sz="2300" dirty="0">
                <a:latin typeface="Times New Roman" pitchFamily="18" charset="0"/>
                <a:cs typeface="Times New Roman" pitchFamily="18" charset="0"/>
              </a:rPr>
              <a:t>All of the </a:t>
            </a:r>
            <a:r>
              <a:rPr lang="en-GB" sz="2300" dirty="0" err="1">
                <a:latin typeface="Times New Roman" pitchFamily="18" charset="0"/>
                <a:cs typeface="Times New Roman" pitchFamily="18" charset="0"/>
              </a:rPr>
              <a:t>aldehydes</a:t>
            </a:r>
            <a:r>
              <a:rPr lang="en-GB" sz="2300" dirty="0">
                <a:latin typeface="Times New Roman" pitchFamily="18" charset="0"/>
                <a:cs typeface="Times New Roman" pitchFamily="18" charset="0"/>
              </a:rPr>
              <a:t> analysed (</a:t>
            </a:r>
            <a:r>
              <a:rPr lang="en-GB" sz="2300" dirty="0" err="1">
                <a:latin typeface="Times New Roman" pitchFamily="18" charset="0"/>
                <a:cs typeface="Times New Roman" pitchFamily="18" charset="0"/>
              </a:rPr>
              <a:t>hexanal</a:t>
            </a:r>
            <a:r>
              <a:rPr lang="en-GB" sz="2300" dirty="0">
                <a:latin typeface="Times New Roman" pitchFamily="18" charset="0"/>
                <a:cs typeface="Times New Roman" pitchFamily="18" charset="0"/>
              </a:rPr>
              <a:t>, </a:t>
            </a:r>
            <a:r>
              <a:rPr lang="en-GB" sz="2300" dirty="0" err="1">
                <a:latin typeface="Times New Roman" pitchFamily="18" charset="0"/>
                <a:cs typeface="Times New Roman" pitchFamily="18" charset="0"/>
              </a:rPr>
              <a:t>heptanal</a:t>
            </a:r>
            <a:r>
              <a:rPr lang="en-GB" sz="2300" dirty="0">
                <a:latin typeface="Times New Roman" pitchFamily="18" charset="0"/>
                <a:cs typeface="Times New Roman" pitchFamily="18" charset="0"/>
              </a:rPr>
              <a:t> and </a:t>
            </a:r>
            <a:r>
              <a:rPr lang="en-GB" sz="2300" dirty="0" err="1">
                <a:latin typeface="Times New Roman" pitchFamily="18" charset="0"/>
                <a:cs typeface="Times New Roman" pitchFamily="18" charset="0"/>
              </a:rPr>
              <a:t>nonanal</a:t>
            </a:r>
            <a:r>
              <a:rPr lang="en-GB" sz="2300" dirty="0">
                <a:latin typeface="Times New Roman" pitchFamily="18" charset="0"/>
                <a:cs typeface="Times New Roman" pitchFamily="18" charset="0"/>
              </a:rPr>
              <a:t>) contribute to the emergence of unpleasant flavour notes due to their high rate of formation and low flavour threshold </a:t>
            </a:r>
            <a:r>
              <a:rPr lang="en-US" sz="2300" dirty="0">
                <a:solidFill>
                  <a:srgbClr val="FF00FF"/>
                </a:solidFill>
                <a:latin typeface="Times New Roman" pitchFamily="18" charset="0"/>
                <a:cs typeface="Times New Roman" pitchFamily="18" charset="0"/>
              </a:rPr>
              <a:t>(</a:t>
            </a:r>
            <a:r>
              <a:rPr lang="en-US" sz="2300" dirty="0" err="1">
                <a:solidFill>
                  <a:srgbClr val="FF00FF"/>
                </a:solidFill>
                <a:latin typeface="Times New Roman" pitchFamily="18" charset="0"/>
                <a:cs typeface="Times New Roman" pitchFamily="18" charset="0"/>
              </a:rPr>
              <a:t>Ullrich</a:t>
            </a:r>
            <a:r>
              <a:rPr lang="en-US" sz="2300" dirty="0">
                <a:solidFill>
                  <a:srgbClr val="FF00FF"/>
                </a:solidFill>
                <a:latin typeface="Times New Roman" pitchFamily="18" charset="0"/>
                <a:cs typeface="Times New Roman" pitchFamily="18" charset="0"/>
              </a:rPr>
              <a:t> and </a:t>
            </a:r>
            <a:r>
              <a:rPr lang="en-US" sz="2300" dirty="0" err="1">
                <a:solidFill>
                  <a:srgbClr val="FF00FF"/>
                </a:solidFill>
                <a:latin typeface="Times New Roman" pitchFamily="18" charset="0"/>
                <a:cs typeface="Times New Roman" pitchFamily="18" charset="0"/>
              </a:rPr>
              <a:t>Grosch</a:t>
            </a:r>
            <a:r>
              <a:rPr lang="en-US" sz="2300" dirty="0">
                <a:solidFill>
                  <a:srgbClr val="FF00FF"/>
                </a:solidFill>
                <a:latin typeface="Times New Roman" pitchFamily="18" charset="0"/>
                <a:cs typeface="Times New Roman" pitchFamily="18" charset="0"/>
              </a:rPr>
              <a:t>, 1987).</a:t>
            </a:r>
          </a:p>
          <a:p>
            <a:pPr indent="0" algn="just">
              <a:spcBef>
                <a:spcPts val="0"/>
              </a:spcBef>
              <a:buNone/>
              <a:defRPr/>
            </a:pPr>
            <a:r>
              <a:rPr lang="en-GB" sz="2300" dirty="0">
                <a:latin typeface="Times New Roman" pitchFamily="18" charset="0"/>
                <a:cs typeface="Times New Roman" pitchFamily="18" charset="0"/>
              </a:rPr>
              <a:t>Diet has also been implicated in the formation of branched chain fatty acids, which are regarded as the main contributors to “mutton” flavour. </a:t>
            </a:r>
            <a:r>
              <a:rPr lang="en-US" sz="2300" dirty="0">
                <a:latin typeface="Times New Roman" pitchFamily="18" charset="0"/>
                <a:cs typeface="Times New Roman" pitchFamily="18" charset="0"/>
              </a:rPr>
              <a:t>In addition, cooking plays a vital role in </a:t>
            </a:r>
            <a:r>
              <a:rPr lang="en-GB" sz="2300" dirty="0">
                <a:latin typeface="Times New Roman" pitchFamily="18" charset="0"/>
                <a:cs typeface="Times New Roman" pitchFamily="18" charset="0"/>
              </a:rPr>
              <a:t>the development of flavour, and can affect the acceptability of the volatile flavour components of meat </a:t>
            </a:r>
            <a:r>
              <a:rPr lang="en-US" sz="2300" dirty="0">
                <a:solidFill>
                  <a:srgbClr val="FF00FF"/>
                </a:solidFill>
                <a:latin typeface="Times New Roman" pitchFamily="18" charset="0"/>
                <a:cs typeface="Times New Roman" pitchFamily="18" charset="0"/>
              </a:rPr>
              <a:t>(</a:t>
            </a:r>
            <a:r>
              <a:rPr lang="en-GB" sz="2300" dirty="0" err="1">
                <a:solidFill>
                  <a:srgbClr val="FF00FF"/>
                </a:solidFill>
                <a:latin typeface="Times New Roman" pitchFamily="18" charset="0"/>
                <a:cs typeface="Times New Roman" pitchFamily="18" charset="0"/>
              </a:rPr>
              <a:t>Sañudo</a:t>
            </a:r>
            <a:r>
              <a:rPr lang="en-GB" sz="2300" dirty="0">
                <a:solidFill>
                  <a:srgbClr val="FF00FF"/>
                </a:solidFill>
                <a:latin typeface="Times New Roman" pitchFamily="18" charset="0"/>
                <a:cs typeface="Times New Roman" pitchFamily="18" charset="0"/>
              </a:rPr>
              <a:t> </a:t>
            </a:r>
            <a:r>
              <a:rPr lang="en-GB" sz="2300" i="1" dirty="0">
                <a:solidFill>
                  <a:srgbClr val="FF00FF"/>
                </a:solidFill>
                <a:latin typeface="Times New Roman" pitchFamily="18" charset="0"/>
                <a:cs typeface="Times New Roman" pitchFamily="18" charset="0"/>
              </a:rPr>
              <a:t>et al</a:t>
            </a:r>
            <a:r>
              <a:rPr lang="en-GB" sz="2300" dirty="0">
                <a:solidFill>
                  <a:srgbClr val="FF00FF"/>
                </a:solidFill>
                <a:latin typeface="Times New Roman" pitchFamily="18" charset="0"/>
                <a:cs typeface="Times New Roman" pitchFamily="18" charset="0"/>
              </a:rPr>
              <a:t>., </a:t>
            </a:r>
            <a:r>
              <a:rPr lang="en-US" sz="2300" dirty="0">
                <a:solidFill>
                  <a:srgbClr val="FF00FF"/>
                </a:solidFill>
                <a:latin typeface="Times New Roman" pitchFamily="18" charset="0"/>
                <a:cs typeface="Times New Roman" pitchFamily="18" charset="0"/>
              </a:rPr>
              <a:t>2000).</a:t>
            </a:r>
            <a:r>
              <a:rPr lang="gsw-FR" sz="2300" dirty="0">
                <a:latin typeface="Times New Roman" pitchFamily="18" charset="0"/>
                <a:cs typeface="Times New Roman" pitchFamily="18" charset="0"/>
              </a:rPr>
              <a:t>. </a:t>
            </a:r>
            <a:r>
              <a:rPr lang="en-GB" sz="2300" dirty="0">
                <a:latin typeface="Times New Roman" pitchFamily="18" charset="0"/>
                <a:cs typeface="Times New Roman" pitchFamily="18" charset="0"/>
              </a:rPr>
              <a:t>According to </a:t>
            </a:r>
            <a:r>
              <a:rPr lang="gsw-FR" sz="2300" dirty="0">
                <a:solidFill>
                  <a:srgbClr val="FF00FF"/>
                </a:solidFill>
                <a:latin typeface="Times New Roman" pitchFamily="18" charset="0"/>
                <a:cs typeface="Times New Roman" pitchFamily="18" charset="0"/>
              </a:rPr>
              <a:t>SH Reurs et al, 2007, </a:t>
            </a:r>
            <a:r>
              <a:rPr lang="en-GB" sz="2300" dirty="0">
                <a:latin typeface="Times New Roman" pitchFamily="18" charset="0"/>
                <a:cs typeface="Times New Roman" pitchFamily="18" charset="0"/>
              </a:rPr>
              <a:t>2, 3-</a:t>
            </a:r>
            <a:r>
              <a:rPr lang="en-GB" sz="2300" dirty="0" err="1">
                <a:latin typeface="Times New Roman" pitchFamily="18" charset="0"/>
                <a:cs typeface="Times New Roman" pitchFamily="18" charset="0"/>
              </a:rPr>
              <a:t>octanedione</a:t>
            </a:r>
            <a:r>
              <a:rPr lang="en-GB" sz="2300" dirty="0">
                <a:latin typeface="Times New Roman" pitchFamily="18" charset="0"/>
                <a:cs typeface="Times New Roman" pitchFamily="18" charset="0"/>
              </a:rPr>
              <a:t> formation is linked to the </a:t>
            </a:r>
            <a:r>
              <a:rPr lang="en-GB" sz="2300" dirty="0" err="1">
                <a:latin typeface="Times New Roman" pitchFamily="18" charset="0"/>
                <a:cs typeface="Times New Roman" pitchFamily="18" charset="0"/>
              </a:rPr>
              <a:t>lipoxygenase</a:t>
            </a:r>
            <a:r>
              <a:rPr lang="en-GB" sz="2300" dirty="0">
                <a:latin typeface="Times New Roman" pitchFamily="18" charset="0"/>
                <a:cs typeface="Times New Roman" pitchFamily="18" charset="0"/>
              </a:rPr>
              <a:t> enzyme and </a:t>
            </a:r>
            <a:r>
              <a:rPr lang="en-GB" sz="2300" dirty="0" err="1">
                <a:latin typeface="Times New Roman" pitchFamily="18" charset="0"/>
                <a:cs typeface="Times New Roman" pitchFamily="18" charset="0"/>
              </a:rPr>
              <a:t>linolenic</a:t>
            </a:r>
            <a:r>
              <a:rPr lang="en-GB" sz="2300" dirty="0">
                <a:latin typeface="Times New Roman" pitchFamily="18" charset="0"/>
                <a:cs typeface="Times New Roman" pitchFamily="18" charset="0"/>
              </a:rPr>
              <a:t> acid, both of which are abundant in green leafy tissue. It is known that the odour/flavour of meat from sheep is specifically linked to branched fatty </a:t>
            </a:r>
            <a:r>
              <a:rPr lang="en-GB" sz="2300" dirty="0" err="1">
                <a:latin typeface="Times New Roman" pitchFamily="18" charset="0"/>
                <a:cs typeface="Times New Roman" pitchFamily="18" charset="0"/>
              </a:rPr>
              <a:t>acidsn</a:t>
            </a:r>
            <a:r>
              <a:rPr lang="en-GB" sz="2300" dirty="0">
                <a:latin typeface="Times New Roman" pitchFamily="18" charset="0"/>
                <a:cs typeface="Times New Roman" pitchFamily="18" charset="0"/>
              </a:rPr>
              <a:t> </a:t>
            </a:r>
            <a:r>
              <a:rPr lang="en-GB" sz="2300" dirty="0" err="1">
                <a:latin typeface="Times New Roman" pitchFamily="18" charset="0"/>
                <a:cs typeface="Times New Roman" pitchFamily="18" charset="0"/>
              </a:rPr>
              <a:t>ans</a:t>
            </a:r>
            <a:r>
              <a:rPr lang="en-GB" sz="2300" dirty="0">
                <a:latin typeface="Times New Roman" pitchFamily="18" charset="0"/>
                <a:cs typeface="Times New Roman" pitchFamily="18" charset="0"/>
              </a:rPr>
              <a:t> </a:t>
            </a:r>
            <a:r>
              <a:rPr lang="en-GB" sz="2300" dirty="0" err="1">
                <a:latin typeface="Times New Roman" pitchFamily="18" charset="0"/>
                <a:cs typeface="Times New Roman" pitchFamily="18" charset="0"/>
              </a:rPr>
              <a:t>Skatol</a:t>
            </a:r>
            <a:r>
              <a:rPr lang="en-GB" sz="2300" dirty="0">
                <a:latin typeface="Times New Roman" pitchFamily="18" charset="0"/>
                <a:cs typeface="Times New Roman" pitchFamily="18" charset="0"/>
              </a:rPr>
              <a:t> (3 methyl This is probably exacerbated by pasture-derived 3-</a:t>
            </a:r>
            <a:r>
              <a:rPr lang="en-GB" sz="2300" dirty="0" err="1">
                <a:latin typeface="Times New Roman" pitchFamily="18" charset="0"/>
                <a:cs typeface="Times New Roman" pitchFamily="18" charset="0"/>
              </a:rPr>
              <a:t>methylindole</a:t>
            </a:r>
            <a:r>
              <a:rPr lang="en-GB" sz="2300" dirty="0">
                <a:latin typeface="Times New Roman" pitchFamily="18" charset="0"/>
                <a:cs typeface="Times New Roman" pitchFamily="18" charset="0"/>
              </a:rPr>
              <a:t> and alkyl phenols. </a:t>
            </a:r>
          </a:p>
          <a:p>
            <a:pPr indent="0" algn="just">
              <a:spcBef>
                <a:spcPts val="0"/>
              </a:spcBef>
              <a:buNone/>
              <a:defRPr/>
            </a:pPr>
            <a:r>
              <a:rPr lang="en-GB" sz="2300" dirty="0">
                <a:latin typeface="Times New Roman" pitchFamily="18" charset="0"/>
                <a:cs typeface="Times New Roman" pitchFamily="18" charset="0"/>
              </a:rPr>
              <a:t>In the steppe group, there was a high level of 2-methyl-3-</a:t>
            </a:r>
            <a:r>
              <a:rPr lang="en-GB" sz="2300" dirty="0" err="1">
                <a:latin typeface="Times New Roman" pitchFamily="18" charset="0"/>
                <a:cs typeface="Times New Roman" pitchFamily="18" charset="0"/>
              </a:rPr>
              <a:t>furanthiol</a:t>
            </a:r>
            <a:r>
              <a:rPr lang="en-GB" sz="2300" dirty="0">
                <a:latin typeface="Times New Roman" pitchFamily="18" charset="0"/>
                <a:cs typeface="Times New Roman" pitchFamily="18" charset="0"/>
              </a:rPr>
              <a:t> compared to the highland samples (8.88 vs. 7.45 µg/kg, </a:t>
            </a:r>
            <a:r>
              <a:rPr lang="en-GB" sz="2300" dirty="0" err="1">
                <a:latin typeface="Times New Roman" pitchFamily="18" charset="0"/>
                <a:cs typeface="Times New Roman" pitchFamily="18" charset="0"/>
              </a:rPr>
              <a:t>res0pectively</a:t>
            </a:r>
            <a:r>
              <a:rPr lang="en-GB" sz="2300" dirty="0">
                <a:latin typeface="Times New Roman" pitchFamily="18" charset="0"/>
                <a:cs typeface="Times New Roman" pitchFamily="18" charset="0"/>
              </a:rPr>
              <a:t>,</a:t>
            </a:r>
            <a:r>
              <a:rPr lang="en-US" sz="2300" dirty="0">
                <a:latin typeface="Times New Roman" pitchFamily="18" charset="0"/>
                <a:cs typeface="Times New Roman" pitchFamily="18" charset="0"/>
              </a:rPr>
              <a:t> p&lt;0.05</a:t>
            </a:r>
            <a:r>
              <a:rPr lang="en-GB" sz="2300" dirty="0">
                <a:latin typeface="Times New Roman" pitchFamily="18" charset="0"/>
                <a:cs typeface="Times New Roman" pitchFamily="18" charset="0"/>
              </a:rPr>
              <a:t>), and the odour was described as boiled meat. However, the presence of many other odorants from different chemical families revealed the existence of numerous processes for aroma generation</a:t>
            </a:r>
            <a:r>
              <a:rPr lang="fr-FR" sz="2300" dirty="0">
                <a:latin typeface="Times New Roman" pitchFamily="18" charset="0"/>
                <a:cs typeface="Times New Roman" pitchFamily="18" charset="0"/>
              </a:rPr>
              <a:t> </a:t>
            </a:r>
            <a:r>
              <a:rPr lang="fr-FR" sz="2300" dirty="0">
                <a:solidFill>
                  <a:srgbClr val="FF00FF"/>
                </a:solidFill>
                <a:latin typeface="Times New Roman" pitchFamily="18" charset="0"/>
                <a:cs typeface="Times New Roman" pitchFamily="18" charset="0"/>
              </a:rPr>
              <a:t>(</a:t>
            </a:r>
            <a:r>
              <a:rPr lang="fr-FR" sz="2300" dirty="0" err="1">
                <a:solidFill>
                  <a:srgbClr val="FF00FF"/>
                </a:solidFill>
                <a:latin typeface="Times New Roman" pitchFamily="18" charset="0"/>
                <a:cs typeface="Times New Roman" pitchFamily="18" charset="0"/>
              </a:rPr>
              <a:t>Ahn</a:t>
            </a:r>
            <a:r>
              <a:rPr lang="fr-FR" sz="2300" dirty="0">
                <a:solidFill>
                  <a:srgbClr val="FF00FF"/>
                </a:solidFill>
                <a:latin typeface="Times New Roman" pitchFamily="18" charset="0"/>
                <a:cs typeface="Times New Roman" pitchFamily="18" charset="0"/>
              </a:rPr>
              <a:t> et al., 2007).</a:t>
            </a:r>
            <a:endParaRPr lang="gsw-FR" sz="2300" dirty="0">
              <a:solidFill>
                <a:srgbClr val="FF00FF"/>
              </a:solidFill>
              <a:latin typeface="Times New Roman" pitchFamily="18" charset="0"/>
              <a:cs typeface="Times New Roman" pitchFamily="18" charset="0"/>
            </a:endParaRPr>
          </a:p>
          <a:p>
            <a:pPr indent="0" algn="just">
              <a:spcBef>
                <a:spcPts val="0"/>
              </a:spcBef>
              <a:buNone/>
              <a:defRPr/>
            </a:pPr>
            <a:endParaRPr lang="en-GB" sz="2200" dirty="0">
              <a:latin typeface="Times New Roman" pitchFamily="18" charset="0"/>
              <a:cs typeface="Times New Roman" pitchFamily="18" charset="0"/>
            </a:endParaRPr>
          </a:p>
        </p:txBody>
      </p:sp>
      <p:sp>
        <p:nvSpPr>
          <p:cNvPr id="49" name="Rectangle 8030">
            <a:extLst>
              <a:ext uri="{FF2B5EF4-FFF2-40B4-BE49-F238E27FC236}">
                <a16:creationId xmlns:a16="http://schemas.microsoft.com/office/drawing/2014/main" id="{E136B3B7-B2CA-40B2-87E8-0726A79B0771}"/>
              </a:ext>
            </a:extLst>
          </p:cNvPr>
          <p:cNvSpPr>
            <a:spLocks noChangeArrowheads="1"/>
          </p:cNvSpPr>
          <p:nvPr/>
        </p:nvSpPr>
        <p:spPr bwMode="auto">
          <a:xfrm>
            <a:off x="1078732" y="16746233"/>
            <a:ext cx="12673408" cy="2086725"/>
          </a:xfrm>
          <a:prstGeom prst="rect">
            <a:avLst/>
          </a:prstGeom>
          <a:ln/>
          <a:extLst/>
        </p:spPr>
        <p:style>
          <a:lnRef idx="1">
            <a:schemeClr val="dk1"/>
          </a:lnRef>
          <a:fillRef idx="1002">
            <a:schemeClr val="lt1"/>
          </a:fillRef>
          <a:effectRef idx="1">
            <a:schemeClr val="dk1"/>
          </a:effectRef>
          <a:fontRef idx="minor">
            <a:schemeClr val="dk1"/>
          </a:fontRef>
        </p:style>
        <p:txBody>
          <a:bodyPr wrap="square" anchor="ctr">
            <a:spAutoFit/>
          </a:bodyPr>
          <a:lstStyle>
            <a:lvl1pPr indent="180975">
              <a:spcBef>
                <a:spcPct val="20000"/>
              </a:spcBef>
              <a:buChar char="•"/>
              <a:tabLst>
                <a:tab pos="180975" algn="l"/>
              </a:tabLst>
              <a:defRPr sz="15100">
                <a:solidFill>
                  <a:schemeClr val="tx1"/>
                </a:solidFill>
                <a:latin typeface="Arial" panose="020B0604020202020204" pitchFamily="34" charset="0"/>
              </a:defRPr>
            </a:lvl1pPr>
            <a:lvl2pPr marL="742950" indent="-285750">
              <a:spcBef>
                <a:spcPct val="20000"/>
              </a:spcBef>
              <a:buChar char="–"/>
              <a:tabLst>
                <a:tab pos="180975" algn="l"/>
              </a:tabLst>
              <a:defRPr sz="13200">
                <a:solidFill>
                  <a:schemeClr val="tx1"/>
                </a:solidFill>
                <a:latin typeface="Arial" panose="020B0604020202020204" pitchFamily="34" charset="0"/>
              </a:defRPr>
            </a:lvl2pPr>
            <a:lvl3pPr marL="1143000" indent="-228600">
              <a:spcBef>
                <a:spcPct val="20000"/>
              </a:spcBef>
              <a:buChar char="•"/>
              <a:tabLst>
                <a:tab pos="180975" algn="l"/>
              </a:tabLst>
              <a:defRPr sz="11300">
                <a:solidFill>
                  <a:schemeClr val="tx1"/>
                </a:solidFill>
                <a:latin typeface="Arial" panose="020B0604020202020204" pitchFamily="34" charset="0"/>
              </a:defRPr>
            </a:lvl3pPr>
            <a:lvl4pPr marL="1600200" indent="-228600">
              <a:spcBef>
                <a:spcPct val="20000"/>
              </a:spcBef>
              <a:buChar char="–"/>
              <a:tabLst>
                <a:tab pos="180975" algn="l"/>
              </a:tabLst>
              <a:defRPr sz="9400">
                <a:solidFill>
                  <a:schemeClr val="tx1"/>
                </a:solidFill>
                <a:latin typeface="Arial" panose="020B0604020202020204" pitchFamily="34" charset="0"/>
              </a:defRPr>
            </a:lvl4pPr>
            <a:lvl5pPr marL="2057400" indent="-228600">
              <a:spcBef>
                <a:spcPct val="20000"/>
              </a:spcBef>
              <a:buChar char="»"/>
              <a:tabLst>
                <a:tab pos="180975" algn="l"/>
              </a:tabLst>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9pPr>
          </a:lstStyle>
          <a:p>
            <a:r>
              <a:rPr lang="gsw-FR" sz="2400" dirty="0">
                <a:latin typeface="Times New Roman" pitchFamily="18" charset="0"/>
                <a:cs typeface="Times New Roman" pitchFamily="18" charset="0"/>
              </a:rPr>
              <a:t>Evaluation of the Algerian steppe and highland feeding systems effect on a local lamb meat flavour. </a:t>
            </a:r>
          </a:p>
          <a:p>
            <a:r>
              <a:rPr lang="gsw-FR" sz="2400" dirty="0">
                <a:latin typeface="Times New Roman" pitchFamily="18" charset="0"/>
                <a:cs typeface="Times New Roman" pitchFamily="18" charset="0"/>
              </a:rPr>
              <a:t>Intense flavour  in the steppe lamb meat is due to the presence of aromatic plants and their antioxidant  effect.</a:t>
            </a:r>
          </a:p>
          <a:p>
            <a:r>
              <a:rPr lang="gsw-FR" sz="2400" dirty="0">
                <a:latin typeface="Times New Roman" pitchFamily="18" charset="0"/>
                <a:cs typeface="Times New Roman" pitchFamily="18" charset="0"/>
              </a:rPr>
              <a:t>The  Algerian  steppic ecosystem is very interesting in generating a typical flavoured lamb meat considered as a label.</a:t>
            </a:r>
          </a:p>
        </p:txBody>
      </p:sp>
      <p:sp>
        <p:nvSpPr>
          <p:cNvPr id="48" name="Rectangle 47"/>
          <p:cNvSpPr/>
          <p:nvPr/>
        </p:nvSpPr>
        <p:spPr bwMode="auto">
          <a:xfrm>
            <a:off x="1088257" y="21104157"/>
            <a:ext cx="12529392" cy="8640960"/>
          </a:xfrm>
          <a:prstGeom prst="rect">
            <a:avLst/>
          </a:prstGeom>
          <a:ln>
            <a:headEnd type="none" w="med" len="med"/>
            <a:tailEnd type="none" w="med" len="med"/>
          </a:ln>
        </p:spPr>
        <p:style>
          <a:lnRef idx="1">
            <a:schemeClr val="accent1"/>
          </a:lnRef>
          <a:fillRef idx="1002">
            <a:schemeClr val="l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defTabSz="3627438">
              <a:buFont typeface="Wingdings" pitchFamily="2" charset="2"/>
              <a:buChar char="v"/>
            </a:pPr>
            <a:r>
              <a:rPr lang="fr-FR" sz="2400" b="1" dirty="0" err="1">
                <a:solidFill>
                  <a:schemeClr val="tx2"/>
                </a:solidFill>
                <a:latin typeface="Times New Roman" pitchFamily="18" charset="0"/>
                <a:cs typeface="Times New Roman" pitchFamily="18" charset="0"/>
              </a:rPr>
              <a:t>Sampling</a:t>
            </a:r>
            <a:r>
              <a:rPr lang="fr-FR" sz="2400" b="1" dirty="0">
                <a:solidFill>
                  <a:schemeClr val="tx2"/>
                </a:solidFill>
                <a:latin typeface="Times New Roman" pitchFamily="18" charset="0"/>
                <a:cs typeface="Times New Roman" pitchFamily="18" charset="0"/>
              </a:rPr>
              <a:t>:</a:t>
            </a:r>
          </a:p>
          <a:p>
            <a:pPr defTabSz="3627438"/>
            <a:endParaRPr lang="fr-FR" sz="2400" b="1" dirty="0">
              <a:solidFill>
                <a:schemeClr val="tx2"/>
              </a:solidFill>
              <a:latin typeface="Times New Roman" pitchFamily="18" charset="0"/>
              <a:cs typeface="Times New Roman" pitchFamily="18" charset="0"/>
            </a:endParaRPr>
          </a:p>
          <a:p>
            <a:pPr algn="just" defTabSz="3627438"/>
            <a:r>
              <a:rPr lang="en-GB" sz="2400" dirty="0">
                <a:latin typeface="Times New Roman" pitchFamily="18" charset="0"/>
                <a:cs typeface="Times New Roman" pitchFamily="18" charset="0"/>
              </a:rPr>
              <a:t>Twenty 7 month-old lambs, with an average body weight (W) of 32.2±2.38 kg, were divided into two groups (n=10). The first group of lambs was put out to pasture from 21 March to 21 June in 2014 on a highland farm and the second group was raised on a steppe farm. The lambs were allowed to graze freely on young spring grass until the haymaking season, with free access to water. Samples (3-4 kg) of grass, plants and hay (highland) and grass, plants and concentrate (steppe) were taken for analysis.</a:t>
            </a:r>
          </a:p>
          <a:p>
            <a:pPr algn="just" defTabSz="3627438"/>
            <a:r>
              <a:rPr lang="en-GB" sz="2400" dirty="0">
                <a:latin typeface="Times New Roman" pitchFamily="18" charset="0"/>
                <a:cs typeface="Times New Roman" pitchFamily="18" charset="0"/>
              </a:rPr>
              <a:t>After 92 days, the lambs were slaughtered (body weights of 42.06±2.95 and 49.72±3.22 kg, respectively). They were processed and eviscerated in a local commercial slaughterhouse. Samples of the </a:t>
            </a:r>
            <a:r>
              <a:rPr lang="en-GB" sz="2400" dirty="0" err="1">
                <a:latin typeface="Times New Roman" pitchFamily="18" charset="0"/>
                <a:cs typeface="Times New Roman" pitchFamily="18" charset="0"/>
              </a:rPr>
              <a:t>longissimus</a:t>
            </a:r>
            <a:r>
              <a:rPr lang="en-GB" sz="2400" dirty="0">
                <a:latin typeface="Times New Roman" pitchFamily="18" charset="0"/>
                <a:cs typeface="Times New Roman" pitchFamily="18" charset="0"/>
              </a:rPr>
              <a:t> </a:t>
            </a:r>
            <a:r>
              <a:rPr lang="en-GB" sz="2400" dirty="0" err="1">
                <a:latin typeface="Times New Roman" pitchFamily="18" charset="0"/>
                <a:cs typeface="Times New Roman" pitchFamily="18" charset="0"/>
              </a:rPr>
              <a:t>thoracis</a:t>
            </a:r>
            <a:r>
              <a:rPr lang="en-GB" sz="2400" dirty="0">
                <a:latin typeface="Times New Roman" pitchFamily="18" charset="0"/>
                <a:cs typeface="Times New Roman" pitchFamily="18" charset="0"/>
              </a:rPr>
              <a:t> were removed from each carcass and placed on ice in isothermal boxes while they were transported to the laboratory. The dissected muscles were trimmed, minced in a meat grinder and stored at -</a:t>
            </a:r>
            <a:r>
              <a:rPr lang="en-GB" sz="2400" dirty="0" err="1">
                <a:latin typeface="Times New Roman" pitchFamily="18" charset="0"/>
                <a:cs typeface="Times New Roman" pitchFamily="18" charset="0"/>
              </a:rPr>
              <a:t>20°C</a:t>
            </a:r>
            <a:r>
              <a:rPr lang="en-GB" sz="2400" dirty="0">
                <a:latin typeface="Times New Roman" pitchFamily="18" charset="0"/>
                <a:cs typeface="Times New Roman" pitchFamily="18" charset="0"/>
              </a:rPr>
              <a:t> for further analysis.</a:t>
            </a:r>
          </a:p>
          <a:p>
            <a:pPr algn="just" defTabSz="3627438"/>
            <a:endParaRPr lang="en-GB" sz="1600" dirty="0">
              <a:latin typeface="Times New Roman" pitchFamily="18" charset="0"/>
              <a:cs typeface="Times New Roman" pitchFamily="18" charset="0"/>
            </a:endParaRPr>
          </a:p>
          <a:p>
            <a:pPr defTabSz="3627438">
              <a:buFont typeface="Wingdings" pitchFamily="2" charset="2"/>
              <a:buChar char="v"/>
            </a:pPr>
            <a:r>
              <a:rPr lang="gsw-FR" sz="2400" dirty="0">
                <a:solidFill>
                  <a:schemeClr val="tx2"/>
                </a:solidFill>
                <a:latin typeface="Times New Roman" pitchFamily="18" charset="0"/>
                <a:cs typeface="Times New Roman" pitchFamily="18" charset="0"/>
              </a:rPr>
              <a:t>Mesurement analysis:</a:t>
            </a:r>
          </a:p>
          <a:p>
            <a:pPr defTabSz="3627438"/>
            <a:endParaRPr lang="gsw-FR" sz="1600" dirty="0">
              <a:solidFill>
                <a:srgbClr val="CC3399"/>
              </a:solidFill>
              <a:latin typeface="Times New Roman" pitchFamily="18" charset="0"/>
              <a:cs typeface="Times New Roman" pitchFamily="18" charset="0"/>
            </a:endParaRPr>
          </a:p>
          <a:p>
            <a:pPr algn="just" defTabSz="3627438"/>
            <a:r>
              <a:rPr lang="gsw-FR" sz="2400" dirty="0">
                <a:latin typeface="Times New Roman" pitchFamily="18" charset="0"/>
                <a:cs typeface="Times New Roman" pitchFamily="18" charset="0"/>
              </a:rPr>
              <a:t>The aroma profile of the meat lamb has been studied by sensory analysis, quantitative gas chromatography–olfactometry (GC–O) and gas chromatography–mass spectrometry (GC–MS). The odour active of compounds is evaluated in a dynamic headspace-solid phase extraction (DHS-SPE).</a:t>
            </a:r>
            <a:endParaRPr lang="fr-FR" sz="2400" dirty="0">
              <a:latin typeface="Times New Roman" pitchFamily="18" charset="0"/>
              <a:cs typeface="Times New Roman" pitchFamily="18" charset="0"/>
            </a:endParaRPr>
          </a:p>
          <a:p>
            <a:pPr algn="just" defTabSz="3627438"/>
            <a:endParaRPr lang="fr-FR" sz="1600" dirty="0">
              <a:latin typeface="Times New Roman" pitchFamily="18" charset="0"/>
              <a:cs typeface="Times New Roman" pitchFamily="18" charset="0"/>
            </a:endParaRPr>
          </a:p>
          <a:p>
            <a:pPr algn="just" defTabSz="3627438"/>
            <a:r>
              <a:rPr lang="en-GB" sz="2400" dirty="0">
                <a:latin typeface="Times New Roman" pitchFamily="18" charset="0"/>
                <a:cs typeface="Times New Roman" pitchFamily="18" charset="0"/>
              </a:rPr>
              <a:t> The statistical calculations were carried out using a </a:t>
            </a:r>
            <a:r>
              <a:rPr lang="en-GB" sz="2400" dirty="0" err="1">
                <a:latin typeface="Times New Roman" pitchFamily="18" charset="0"/>
                <a:cs typeface="Times New Roman" pitchFamily="18" charset="0"/>
              </a:rPr>
              <a:t>monofactorial</a:t>
            </a:r>
            <a:r>
              <a:rPr lang="en-GB" sz="2400" dirty="0">
                <a:latin typeface="Times New Roman" pitchFamily="18" charset="0"/>
                <a:cs typeface="Times New Roman" pitchFamily="18" charset="0"/>
              </a:rPr>
              <a:t> variance analysis (ANOVA), followed by a comparison of the means according to the Newman- </a:t>
            </a:r>
            <a:r>
              <a:rPr lang="en-GB" sz="2400" dirty="0" err="1">
                <a:latin typeface="Times New Roman" pitchFamily="18" charset="0"/>
                <a:cs typeface="Times New Roman" pitchFamily="18" charset="0"/>
              </a:rPr>
              <a:t>Keuls</a:t>
            </a:r>
            <a:r>
              <a:rPr lang="en-GB" sz="2400" dirty="0">
                <a:latin typeface="Times New Roman" pitchFamily="18" charset="0"/>
                <a:cs typeface="Times New Roman" pitchFamily="18" charset="0"/>
              </a:rPr>
              <a:t> test. The results are presented in terms of p values, with a level of significance p&lt;0.05.</a:t>
            </a:r>
            <a:endParaRPr lang="fr-FR" sz="2400" i="1" dirty="0">
              <a:latin typeface="Times New Roman" pitchFamily="18" charset="0"/>
              <a:cs typeface="Times New Roman" pitchFamily="18" charset="0"/>
            </a:endParaRPr>
          </a:p>
          <a:p>
            <a:pPr algn="just" defTabSz="3627438"/>
            <a:endParaRPr lang="fr-FR" altLang="fr-FR" sz="1600" dirty="0">
              <a:latin typeface="Times New Roman" pitchFamily="18" charset="0"/>
              <a:cs typeface="Times New Roman" pitchFamily="18" charset="0"/>
            </a:endParaRPr>
          </a:p>
          <a:p>
            <a:pPr algn="just" defTabSz="3627438"/>
            <a:endParaRPr lang="fr-FR" altLang="fr-FR" sz="1600" dirty="0">
              <a:latin typeface="Times New Roman" pitchFamily="18" charset="0"/>
              <a:cs typeface="Times New Roman" pitchFamily="18" charset="0"/>
            </a:endParaRPr>
          </a:p>
          <a:p>
            <a:pPr algn="just" defTabSz="3627438"/>
            <a:endParaRPr lang="fr-FR" altLang="fr-FR" sz="1600" dirty="0">
              <a:latin typeface="Times New Roman" pitchFamily="18" charset="0"/>
              <a:cs typeface="Times New Roman" pitchFamily="18" charset="0"/>
            </a:endParaRPr>
          </a:p>
        </p:txBody>
      </p:sp>
      <p:sp>
        <p:nvSpPr>
          <p:cNvPr id="53" name="Rectangle 52"/>
          <p:cNvSpPr/>
          <p:nvPr/>
        </p:nvSpPr>
        <p:spPr>
          <a:xfrm>
            <a:off x="934716" y="33841629"/>
            <a:ext cx="9950353" cy="400110"/>
          </a:xfrm>
          <a:prstGeom prst="rect">
            <a:avLst/>
          </a:prstGeom>
        </p:spPr>
        <p:txBody>
          <a:bodyPr wrap="none">
            <a:spAutoFit/>
          </a:bodyPr>
          <a:lstStyle/>
          <a:p>
            <a:pPr>
              <a:defRPr/>
            </a:pPr>
            <a:r>
              <a:rPr lang="en-US" sz="2000" dirty="0">
                <a:solidFill>
                  <a:schemeClr val="tx2"/>
                </a:solidFill>
                <a:latin typeface="Times New Roman" pitchFamily="18" charset="0"/>
                <a:cs typeface="Times New Roman" pitchFamily="18" charset="0"/>
              </a:rPr>
              <a:t>© The concentrate was composed of 15% corn, 10% soybean meal, 4% brain and 1% minerals.</a:t>
            </a:r>
            <a:endParaRPr lang="gsw-FR" sz="2000" dirty="0">
              <a:solidFill>
                <a:schemeClr val="tx2"/>
              </a:solidFill>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cstate="print"/>
          <a:srcRect/>
          <a:stretch>
            <a:fillRect/>
          </a:stretch>
        </p:blipFill>
        <p:spPr bwMode="auto">
          <a:xfrm>
            <a:off x="1006724" y="2302125"/>
            <a:ext cx="7200800" cy="132830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41" name="Picture 2" descr="C:\Users\Nabila\Desktop\14022337_773931716083419_1775372175988703654_n.png"/>
          <p:cNvPicPr>
            <a:picLocks noChangeAspect="1" noChangeArrowheads="1"/>
          </p:cNvPicPr>
          <p:nvPr/>
        </p:nvPicPr>
        <p:blipFill>
          <a:blip r:embed="rId4" cstate="print"/>
          <a:srcRect/>
          <a:stretch>
            <a:fillRect/>
          </a:stretch>
        </p:blipFill>
        <p:spPr bwMode="auto">
          <a:xfrm>
            <a:off x="25921492" y="1510037"/>
            <a:ext cx="2448272" cy="2232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2Left"/>
            <a:lightRig rig="threePt" dir="t"/>
          </a:scene3d>
        </p:spPr>
      </p:pic>
      <p:pic>
        <p:nvPicPr>
          <p:cNvPr id="1029" name="Picture 5"/>
          <p:cNvPicPr>
            <a:picLocks noChangeAspect="1" noChangeArrowheads="1"/>
          </p:cNvPicPr>
          <p:nvPr/>
        </p:nvPicPr>
        <p:blipFill>
          <a:blip r:embed="rId5" cstate="print"/>
          <a:srcRect/>
          <a:stretch>
            <a:fillRect/>
          </a:stretch>
        </p:blipFill>
        <p:spPr bwMode="auto">
          <a:xfrm>
            <a:off x="0" y="213894"/>
            <a:ext cx="2662908" cy="19442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ContrastingRightFacing"/>
            <a:lightRig rig="threePt" dir="t"/>
          </a:scene3d>
        </p:spPr>
      </p:pic>
    </p:spTree>
  </p:cSld>
  <p:clrMapOvr>
    <a:masterClrMapping/>
  </p:clrMapOvr>
  <p:transition>
    <p:split orient="vert" dir="in"/>
  </p:transition>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05300" rtl="0" eaLnBrk="1" fontAlgn="base" latinLnBrk="0" hangingPunct="1">
          <a:lnSpc>
            <a:spcPct val="100000"/>
          </a:lnSpc>
          <a:spcBef>
            <a:spcPct val="0"/>
          </a:spcBef>
          <a:spcAft>
            <a:spcPct val="0"/>
          </a:spcAft>
          <a:buClrTx/>
          <a:buSzTx/>
          <a:buFontTx/>
          <a:buNone/>
          <a:tabLst/>
          <a:defRPr kumimoji="0" lang="fr-FR" sz="15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05300" rtl="0" eaLnBrk="1" fontAlgn="base" latinLnBrk="0" hangingPunct="1">
          <a:lnSpc>
            <a:spcPct val="100000"/>
          </a:lnSpc>
          <a:spcBef>
            <a:spcPct val="0"/>
          </a:spcBef>
          <a:spcAft>
            <a:spcPct val="0"/>
          </a:spcAft>
          <a:buClrTx/>
          <a:buSzTx/>
          <a:buFontTx/>
          <a:buNone/>
          <a:tabLst/>
          <a:defRPr kumimoji="0" lang="fr-FR" sz="1500" b="0" i="0" u="none" strike="noStrike" cap="none" normalizeH="0" baseline="0" smtClean="0">
            <a:ln>
              <a:noFill/>
            </a:ln>
            <a:solidFill>
              <a:schemeClr val="tx1"/>
            </a:solidFill>
            <a:effectLst/>
            <a:latin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4830</TotalTime>
  <Words>1351</Words>
  <Application>Microsoft Office PowerPoint</Application>
  <PresentationFormat>Personnalisé</PresentationFormat>
  <Paragraphs>40</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宋体</vt:lpstr>
      <vt:lpstr>Arial</vt:lpstr>
      <vt:lpstr>Times New Roman</vt:lpstr>
      <vt:lpstr>Wingdings</vt:lpstr>
      <vt:lpstr>Modèle par défaut</vt:lpstr>
      <vt:lpstr>Présentation PowerPoint</vt:lpstr>
    </vt:vector>
  </TitlesOfParts>
  <Company>Université de Technologie de Troyes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Pascal LAFON</dc:creator>
  <cp:lastModifiedBy>intel</cp:lastModifiedBy>
  <cp:revision>409</cp:revision>
  <dcterms:created xsi:type="dcterms:W3CDTF">2005-06-09T08:51:45Z</dcterms:created>
  <dcterms:modified xsi:type="dcterms:W3CDTF">2018-09-07T11:00:59Z</dcterms:modified>
</cp:coreProperties>
</file>